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2" r:id="rId1"/>
  </p:sldMasterIdLst>
  <p:sldIdLst>
    <p:sldId id="266" r:id="rId2"/>
    <p:sldId id="257" r:id="rId3"/>
    <p:sldId id="259" r:id="rId4"/>
    <p:sldId id="260" r:id="rId5"/>
    <p:sldId id="265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30" autoAdjust="0"/>
    <p:restoredTop sz="94627" autoAdjust="0"/>
  </p:normalViewPr>
  <p:slideViewPr>
    <p:cSldViewPr>
      <p:cViewPr varScale="1">
        <p:scale>
          <a:sx n="74" d="100"/>
          <a:sy n="74" d="100"/>
        </p:scale>
        <p:origin x="94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27/07/2020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2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27/07/2020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3704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27/07/2020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4624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27/07/2020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2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27/07/2020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4623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27/07/2020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3279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27/07/2020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029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27/07/2020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62848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27/07/2020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271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27/07/2020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167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27/07/2020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9484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27/07/2020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560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27/07/2020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52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27/07/2020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5676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27/07/2020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97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27/07/2020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8550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B4ABD-E0DF-4856-9EC8-C7D8579DA589}" type="datetimeFigureOut">
              <a:rPr lang="es-MX" smtClean="0"/>
              <a:pPr/>
              <a:t>27/07/2020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184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69B4ABD-E0DF-4856-9EC8-C7D8579DA589}" type="datetimeFigureOut">
              <a:rPr lang="es-MX" smtClean="0"/>
              <a:pPr/>
              <a:t>27/07/2020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3466F41-EF5C-4EF4-8310-61DA24B9203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67384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93" r:id="rId1"/>
    <p:sldLayoutId id="2147484394" r:id="rId2"/>
    <p:sldLayoutId id="2147484395" r:id="rId3"/>
    <p:sldLayoutId id="2147484396" r:id="rId4"/>
    <p:sldLayoutId id="2147484397" r:id="rId5"/>
    <p:sldLayoutId id="2147484398" r:id="rId6"/>
    <p:sldLayoutId id="2147484399" r:id="rId7"/>
    <p:sldLayoutId id="2147484400" r:id="rId8"/>
    <p:sldLayoutId id="2147484401" r:id="rId9"/>
    <p:sldLayoutId id="2147484402" r:id="rId10"/>
    <p:sldLayoutId id="2147484403" r:id="rId11"/>
    <p:sldLayoutId id="2147484404" r:id="rId12"/>
    <p:sldLayoutId id="2147484405" r:id="rId13"/>
    <p:sldLayoutId id="2147484406" r:id="rId14"/>
    <p:sldLayoutId id="2147484407" r:id="rId15"/>
    <p:sldLayoutId id="2147484408" r:id="rId16"/>
    <p:sldLayoutId id="214748440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642910" y="2357430"/>
            <a:ext cx="7643866" cy="20796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000" b="1" i="0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itchFamily="18" charset="0"/>
                <a:ea typeface="+mj-ea"/>
                <a:cs typeface="Aharoni" pitchFamily="2" charset="-79"/>
              </a:rPr>
              <a:t>II</a:t>
            </a:r>
            <a:r>
              <a:rPr kumimoji="0" lang="es-MX" sz="4000" b="1" i="0" strike="noStrike" kern="1200" cap="none" spc="0" normalizeH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itchFamily="18" charset="0"/>
                <a:ea typeface="+mj-ea"/>
                <a:cs typeface="Aharoni" pitchFamily="2" charset="-79"/>
              </a:rPr>
              <a:t> COPA FEDEVELA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000" b="1" i="0" strike="noStrike" kern="1200" cap="none" spc="0" normalizeH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itchFamily="18" charset="0"/>
                <a:ea typeface="+mj-ea"/>
                <a:cs typeface="Aharoni" pitchFamily="2" charset="-79"/>
              </a:rPr>
              <a:t>2020</a:t>
            </a:r>
            <a:endParaRPr kumimoji="0" lang="es-MX" sz="4000" b="1" i="0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oper Black" pitchFamily="18" charset="0"/>
              <a:ea typeface="+mj-ea"/>
              <a:cs typeface="Aharoni" pitchFamily="2" charset="-79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3" y="260648"/>
            <a:ext cx="1731977" cy="2091116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67544" y="764704"/>
            <a:ext cx="6786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ESPECIFICACIONES DE LOS REQUISITOS</a:t>
            </a:r>
            <a:endParaRPr lang="es-CL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69834" y="1988840"/>
            <a:ext cx="735811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Dentro de los requisitos a considerar para poder elegir el club sede, se tomaran en cuenta 2 tipos:</a:t>
            </a:r>
          </a:p>
          <a:p>
            <a:pPr algn="just"/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1.- Requisitos Fijos (R.F).- 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son aquellos considerados como base para poder realizar el Campeonato. Se consideran fundamentales y obligatorios.</a:t>
            </a:r>
          </a:p>
          <a:p>
            <a:pPr algn="just"/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2.- Requisitos Variables (R.V.).- 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son todos aquellos adicionales que no estén dentro de los fijos. </a:t>
            </a:r>
          </a:p>
          <a:p>
            <a:pPr algn="just"/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Se decidirá en base a los R.V. que ofrezcan los Clubes postulantes. Debido a que ante la falta de alguno de los R.F. será considerado como incumplimiento de las bases de postulación.</a:t>
            </a:r>
          </a:p>
          <a:p>
            <a:pPr algn="just">
              <a:buFontTx/>
              <a:buChar char="-"/>
            </a:pPr>
            <a:endParaRPr lang="es-CL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1852" y="635865"/>
            <a:ext cx="864096" cy="1043273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28596" y="357166"/>
            <a:ext cx="6786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REQUISITOS  FIJOS</a:t>
            </a:r>
            <a:endParaRPr lang="es-CL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11560" y="919493"/>
            <a:ext cx="7358114" cy="5673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ES" sz="1600" b="1" dirty="0">
                <a:solidFill>
                  <a:schemeClr val="accent1">
                    <a:lumMod val="50000"/>
                  </a:schemeClr>
                </a:solidFill>
              </a:rPr>
              <a:t>1.- EQUIPO DE TRABAJO.</a:t>
            </a:r>
          </a:p>
          <a:p>
            <a:pPr marL="723900" indent="-546100" algn="just">
              <a:lnSpc>
                <a:spcPts val="2200"/>
              </a:lnSpc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1.1 	Debe estar representado por algún director de la organización.</a:t>
            </a:r>
          </a:p>
          <a:p>
            <a:pPr marL="723900" indent="-546100" algn="just">
              <a:lnSpc>
                <a:spcPts val="2200"/>
              </a:lnSpc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1.2 	Deberá disponer de al menos 4 apoyos marineros para bajar y subir embarcaciones.</a:t>
            </a:r>
          </a:p>
          <a:p>
            <a:pPr marL="723900" indent="-546100" algn="just">
              <a:lnSpc>
                <a:spcPts val="2200"/>
              </a:lnSpc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1.3 	Deberá disponer de al menos 2 personas que puedan actuar dentro de la comisión de regata.</a:t>
            </a:r>
          </a:p>
          <a:p>
            <a:pPr marL="723900" indent="-546100" algn="just">
              <a:lnSpc>
                <a:spcPts val="2200"/>
              </a:lnSpc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1.4  El equipo de trabajo debe tener la disposición para tener al menos 2 reuniones previas . Y mantener constante </a:t>
            </a:r>
            <a:r>
              <a:rPr lang="es-ES" sz="1600" dirty="0" err="1">
                <a:solidFill>
                  <a:schemeClr val="accent1">
                    <a:lumMod val="50000"/>
                  </a:schemeClr>
                </a:solidFill>
              </a:rPr>
              <a:t>feed</a:t>
            </a: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 back con la Federación para ir chequeando gestiones y avances.</a:t>
            </a:r>
          </a:p>
          <a:p>
            <a:pPr marL="723900" indent="-546100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723900" indent="-723900" algn="just"/>
            <a:r>
              <a:rPr lang="es-ES" sz="1600" b="1" dirty="0">
                <a:solidFill>
                  <a:schemeClr val="accent1">
                    <a:lumMod val="50000"/>
                  </a:schemeClr>
                </a:solidFill>
              </a:rPr>
              <a:t>2.- LOGISTICA</a:t>
            </a:r>
          </a:p>
          <a:p>
            <a:pPr marL="804863" indent="-627063" algn="just">
              <a:lnSpc>
                <a:spcPts val="2300"/>
              </a:lnSpc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2.1.  	Deben tener el espacio adecuado para recibir al menos 100 embarcaciones.</a:t>
            </a:r>
          </a:p>
          <a:p>
            <a:pPr marL="804863" indent="-627063" algn="just">
              <a:lnSpc>
                <a:spcPts val="2300"/>
              </a:lnSpc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2.2.  	Se debe gestionar alojamiento para ofrecer a todos los participantes.</a:t>
            </a:r>
          </a:p>
          <a:p>
            <a:pPr marL="723900" indent="-546100" algn="just">
              <a:lnSpc>
                <a:spcPts val="2300"/>
              </a:lnSpc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2.3. 	  El lugar de alojamiento debe ser cercano al club. Se deberá habilitar lugares para que los participantes puedan acceder a la  alimentación diaria.</a:t>
            </a:r>
          </a:p>
          <a:p>
            <a:pPr marL="723900" indent="-546100" algn="just">
              <a:lnSpc>
                <a:spcPts val="2300"/>
              </a:lnSpc>
            </a:pPr>
            <a:endParaRPr lang="es-E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0358" y="476672"/>
            <a:ext cx="864096" cy="1043273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39552" y="1157501"/>
            <a:ext cx="735811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4863" indent="-627063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2.4.	Se  deberá   habilitar una  zona  con acceso a energía eléctrica </a:t>
            </a:r>
          </a:p>
          <a:p>
            <a:pPr marL="723900" indent="-546100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	para  la organización del campeonato. (FEDEVELA, C.R., periodistas, etc.)</a:t>
            </a:r>
          </a:p>
          <a:p>
            <a:pPr marL="723900" indent="-546100" algn="just">
              <a:spcBef>
                <a:spcPts val="600"/>
              </a:spcBef>
              <a:spcAft>
                <a:spcPts val="600"/>
              </a:spcAft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2.5. 	Se deberá habilitar lugares para que los participantes puedan acceder a la  alimentación diaria.</a:t>
            </a:r>
          </a:p>
          <a:p>
            <a:pPr marL="723900" indent="-546100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2.6. 	El club deberá contar con baños y camarines aptos para recibir a todos los participantes.</a:t>
            </a:r>
          </a:p>
          <a:p>
            <a:pPr marL="804863" indent="-627063" algn="just">
              <a:spcBef>
                <a:spcPts val="600"/>
              </a:spcBef>
              <a:spcAft>
                <a:spcPts val="600"/>
              </a:spcAft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2.7.	Deberán gestionar con Capitanía de Puerto los permisos pertinentes y coordinar el apoyo  durante el campeonato.</a:t>
            </a:r>
          </a:p>
          <a:p>
            <a:pPr marL="723900" indent="-546100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2.8. 	Se deberá gestionar con centro asistencial mas cercano el apoyo con una ambulancia durante todos los días del evento. </a:t>
            </a:r>
          </a:p>
          <a:p>
            <a:pPr marL="723900" indent="-546100" algn="just"/>
            <a:endParaRPr lang="es-ES" sz="800" dirty="0">
              <a:solidFill>
                <a:schemeClr val="accent1">
                  <a:lumMod val="50000"/>
                </a:schemeClr>
              </a:solidFill>
            </a:endParaRPr>
          </a:p>
          <a:p>
            <a:pPr marL="723900" indent="-546100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2.9. 	Se deberá disponer de al menos 8  embarcaciones de apoyo . Una para el juez y otra para apoyo en el fondeo de cada cancha.</a:t>
            </a:r>
          </a:p>
          <a:p>
            <a:pPr marL="723900" indent="-546100" algn="just">
              <a:spcBef>
                <a:spcPts val="600"/>
              </a:spcBef>
              <a:spcAft>
                <a:spcPts val="600"/>
              </a:spcAft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2.10   Se deberá disponer de al menos tres embarcaciones para seguridad, que este permanentemente en las canchas de regata.</a:t>
            </a:r>
          </a:p>
          <a:p>
            <a:pPr marL="804863" indent="-627063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2.11	Seguridad en el recinto, tanto de día como de noche.</a:t>
            </a:r>
          </a:p>
          <a:p>
            <a:pPr marL="804863" indent="-627063" algn="just"/>
            <a:endParaRPr lang="es-ES" sz="800" dirty="0">
              <a:solidFill>
                <a:schemeClr val="accent1">
                  <a:lumMod val="50000"/>
                </a:schemeClr>
              </a:solidFill>
            </a:endParaRPr>
          </a:p>
          <a:p>
            <a:pPr marL="804863" indent="-627063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2,12	Gestionar fondeos para 4 canchas (16 boyas y 4 </a:t>
            </a:r>
            <a:r>
              <a:rPr lang="es-ES" sz="1600" dirty="0" err="1">
                <a:solidFill>
                  <a:schemeClr val="accent1">
                    <a:lumMod val="50000"/>
                  </a:schemeClr>
                </a:solidFill>
              </a:rPr>
              <a:t>boyerines</a:t>
            </a: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804863" indent="-627063" algn="just"/>
            <a:endParaRPr lang="es-E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14348" y="370761"/>
            <a:ext cx="6786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REQUISITOS  FIJOS</a:t>
            </a:r>
            <a:endParaRPr lang="es-CL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941" y="252684"/>
            <a:ext cx="864096" cy="1043273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28596" y="357166"/>
            <a:ext cx="67866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REQUISITOS  VARIABLES</a:t>
            </a:r>
            <a:endParaRPr lang="es-CL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42910" y="1500174"/>
            <a:ext cx="735811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16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ES" sz="1600" b="1" dirty="0">
                <a:solidFill>
                  <a:schemeClr val="accent1">
                    <a:lumMod val="50000"/>
                  </a:schemeClr>
                </a:solidFill>
              </a:rPr>
              <a:t>1.- EQUIPO DE TRABAJO.</a:t>
            </a:r>
          </a:p>
          <a:p>
            <a:pPr marL="723900" indent="-546100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1.1..  	Personal para manejar embarcaciones de apoyo.</a:t>
            </a:r>
          </a:p>
          <a:p>
            <a:pPr marL="723900" indent="-723900" algn="just"/>
            <a:endParaRPr lang="es-ES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723900" indent="-723900" algn="just"/>
            <a:r>
              <a:rPr lang="es-ES" sz="1600" b="1" dirty="0">
                <a:solidFill>
                  <a:schemeClr val="accent1">
                    <a:lumMod val="50000"/>
                  </a:schemeClr>
                </a:solidFill>
              </a:rPr>
              <a:t>2.- LOGISTICA</a:t>
            </a:r>
          </a:p>
          <a:p>
            <a:pPr marL="804863" indent="-627063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2.1. 	Gestionar embarcaciones extras para poder facilitar a delegaciones de regiones lejanas, que no puedan trasladar sus implementos.</a:t>
            </a:r>
          </a:p>
          <a:p>
            <a:pPr marL="804863" indent="-627063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2.2.  	Embarcaciones de apoyo para trasladar monitores, periodistas o familiares de los participantes a la zona de regata.</a:t>
            </a:r>
          </a:p>
          <a:p>
            <a:pPr marL="804863" indent="-627063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2.3.  	Sectores para el descanso de los deportistas.</a:t>
            </a:r>
          </a:p>
          <a:p>
            <a:pPr marL="804863" indent="-627063" algn="just"/>
            <a:endParaRPr lang="es-ES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804863" indent="-804863" algn="just"/>
            <a:r>
              <a:rPr lang="es-ES" sz="1600" b="1" dirty="0">
                <a:solidFill>
                  <a:schemeClr val="accent1">
                    <a:lumMod val="50000"/>
                  </a:schemeClr>
                </a:solidFill>
              </a:rPr>
              <a:t>3.-  ECONOMICOS</a:t>
            </a:r>
          </a:p>
          <a:p>
            <a:pPr marL="804863" indent="-627063" algn="just"/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3.1.  	Gestionar auspiciadores, patrocinadores o canjes para potenciar con premios y/o servicios para los deportistas u otros.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1852" y="635865"/>
            <a:ext cx="864096" cy="1043273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323528" y="1662770"/>
            <a:ext cx="7920880" cy="2430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900"/>
              </a:lnSpc>
              <a:buFontTx/>
              <a:buChar char="-"/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 La entrega de postulaciones estarán abiertas hasta el  25 de agosto de 2020.</a:t>
            </a:r>
          </a:p>
          <a:p>
            <a:pPr algn="just">
              <a:lnSpc>
                <a:spcPts val="29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 FEDEVELA entregará los resultados del club sede el 8 de Septiembre.</a:t>
            </a:r>
          </a:p>
          <a:p>
            <a:pPr marL="95250" indent="-95250" algn="just">
              <a:lnSpc>
                <a:spcPts val="2900"/>
              </a:lnSpc>
              <a:buFontTx/>
              <a:buChar char="-"/>
            </a:pPr>
            <a:r>
              <a:rPr lang="es-ES" sz="1600">
                <a:solidFill>
                  <a:schemeClr val="accent1">
                    <a:lumMod val="50000"/>
                  </a:schemeClr>
                </a:solidFill>
              </a:rPr>
              <a:t>Fecha Tentativa Copa </a:t>
            </a:r>
            <a:r>
              <a:rPr lang="es-ES" sz="1600" dirty="0" err="1">
                <a:solidFill>
                  <a:schemeClr val="accent1">
                    <a:lumMod val="50000"/>
                  </a:schemeClr>
                </a:solidFill>
              </a:rPr>
              <a:t>Fedevela</a:t>
            </a: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 2020, 31 de octubre y 1 de noviembre 2020.</a:t>
            </a:r>
          </a:p>
          <a:p>
            <a:pPr marL="95250" indent="-95250" algn="just">
              <a:lnSpc>
                <a:spcPts val="2900"/>
              </a:lnSpc>
              <a:buFontTx/>
              <a:buChar char="-"/>
            </a:pPr>
            <a:r>
              <a:rPr lang="es-ES" sz="1600" dirty="0">
                <a:solidFill>
                  <a:schemeClr val="accent1">
                    <a:lumMod val="50000"/>
                  </a:schemeClr>
                </a:solidFill>
              </a:rPr>
              <a:t>En el caso de gestionar auspicios, se deberá informar con antelación a FEDEVELA, para que no estén dentro del mismo rubro de los que dispondrá la Federacion. 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28596" y="357166"/>
            <a:ext cx="67866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PLAZOS Y OTROS ANTECEDENTES </a:t>
            </a:r>
            <a:endParaRPr lang="es-CL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1852" y="635865"/>
            <a:ext cx="864096" cy="1043273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1558</TotalTime>
  <Words>634</Words>
  <Application>Microsoft Office PowerPoint</Application>
  <PresentationFormat>Presentación en pantalla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Century Gothic</vt:lpstr>
      <vt:lpstr>Cooper Black</vt:lpstr>
      <vt:lpstr>Wingdings 3</vt:lpstr>
      <vt:lpstr>Sector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Requisitos Sede Nacional 2015</dc:title>
  <dc:creator>Sary Ortega</dc:creator>
  <cp:lastModifiedBy>marissa maurin gausset</cp:lastModifiedBy>
  <cp:revision>165</cp:revision>
  <dcterms:created xsi:type="dcterms:W3CDTF">2013-11-26T21:09:13Z</dcterms:created>
  <dcterms:modified xsi:type="dcterms:W3CDTF">2020-07-27T20:21:05Z</dcterms:modified>
</cp:coreProperties>
</file>