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06" autoAdjust="0"/>
    <p:restoredTop sz="94660"/>
  </p:normalViewPr>
  <p:slideViewPr>
    <p:cSldViewPr snapToGrid="0">
      <p:cViewPr varScale="1">
        <p:scale>
          <a:sx n="78" d="100"/>
          <a:sy n="78" d="100"/>
        </p:scale>
        <p:origin x="300"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7/15/2020</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s-ES"/>
              <a:t>Haga clic en el icono para agregar una imagen</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7/15/2020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7/15/2020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s-ES"/>
              <a:t>Haga clic para modificar el estilo de título del patrón</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7/15/2020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7/15/2020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s-ES"/>
              <a:t>Haga clic para modificar el estilo de título del patrón</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3" name="Date Placeholder 2"/>
          <p:cNvSpPr>
            <a:spLocks noGrp="1"/>
          </p:cNvSpPr>
          <p:nvPr>
            <p:ph type="dt" sz="half" idx="10"/>
          </p:nvPr>
        </p:nvSpPr>
        <p:spPr/>
        <p:txBody>
          <a:bodyPr/>
          <a:lstStyle/>
          <a:p>
            <a:fld id="{48A87A34-81AB-432B-8DAE-1953F412C126}" type="datetimeFigureOut">
              <a:rPr lang="en-US" dirty="0"/>
              <a:t>7/15/2020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s-ES"/>
              <a:t>Haga clic para modificar el estilo de título del patrón</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s-ES"/>
              <a:t>Haga clic en el icono para agregar una imagen</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s-ES"/>
              <a:t>Haga clic en el icono para agregar una imagen</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s-ES"/>
              <a:t>Haga clic en el icono para agregar una imagen</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3" name="Date Placeholder 2"/>
          <p:cNvSpPr>
            <a:spLocks noGrp="1"/>
          </p:cNvSpPr>
          <p:nvPr>
            <p:ph type="dt" sz="half" idx="10"/>
          </p:nvPr>
        </p:nvSpPr>
        <p:spPr/>
        <p:txBody>
          <a:bodyPr/>
          <a:lstStyle/>
          <a:p>
            <a:fld id="{48A87A34-81AB-432B-8DAE-1953F412C126}" type="datetimeFigureOut">
              <a:rPr lang="en-US" dirty="0"/>
              <a:t>7/15/2020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7/15/2020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7/15/2020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7/15/2020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48A87A34-81AB-432B-8DAE-1953F412C126}" type="datetimeFigureOut">
              <a:rPr lang="en-US" dirty="0"/>
              <a:t>7/15/2020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7/15/2020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141410" y="3073397"/>
            <a:ext cx="4878391" cy="271780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172200" y="3073397"/>
            <a:ext cx="4875210" cy="271780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7/15/2020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7/15/2020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7/15/2020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7/15/2020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7/15/2020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7/15/2020</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‹Nº›</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file:///C:\Users\Agustin\Downloads\Ari\Laser_Parts_Locator_Final.pdf"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youtube.com/watch?v=wNR4O5YxKUY&amp;ab_channel=LaserPerformance%3ALPTV"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C0F6E67-9238-4E82-9A64-A5ABB6411F54}"/>
              </a:ext>
            </a:extLst>
          </p:cNvPr>
          <p:cNvSpPr>
            <a:spLocks noGrp="1"/>
          </p:cNvSpPr>
          <p:nvPr>
            <p:ph type="ctrTitle"/>
          </p:nvPr>
        </p:nvSpPr>
        <p:spPr>
          <a:xfrm>
            <a:off x="2088459" y="1705458"/>
            <a:ext cx="8791575" cy="2387600"/>
          </a:xfrm>
        </p:spPr>
        <p:txBody>
          <a:bodyPr/>
          <a:lstStyle/>
          <a:p>
            <a:pPr algn="ctr"/>
            <a:r>
              <a:rPr lang="es-MX" dirty="0"/>
              <a:t>Cuidado y Mantenimiento de nuestro Barco </a:t>
            </a:r>
            <a:endParaRPr lang="es-AR" dirty="0"/>
          </a:p>
        </p:txBody>
      </p:sp>
      <p:sp>
        <p:nvSpPr>
          <p:cNvPr id="3" name="Título 1">
            <a:extLst>
              <a:ext uri="{FF2B5EF4-FFF2-40B4-BE49-F238E27FC236}">
                <a16:creationId xmlns:a16="http://schemas.microsoft.com/office/drawing/2014/main" id="{7417D23F-8729-4255-AA48-24C2BE316222}"/>
              </a:ext>
            </a:extLst>
          </p:cNvPr>
          <p:cNvSpPr txBox="1">
            <a:spLocks/>
          </p:cNvSpPr>
          <p:nvPr/>
        </p:nvSpPr>
        <p:spPr>
          <a:xfrm>
            <a:off x="6096000" y="5387546"/>
            <a:ext cx="5405991" cy="575502"/>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800" kern="1200" cap="all" baseline="0">
                <a:solidFill>
                  <a:schemeClr val="tx1"/>
                </a:solidFill>
                <a:latin typeface="+mj-lt"/>
                <a:ea typeface="+mj-ea"/>
                <a:cs typeface="+mj-cs"/>
              </a:defRPr>
            </a:lvl1pPr>
          </a:lstStyle>
          <a:p>
            <a:pPr algn="ctr"/>
            <a:r>
              <a:rPr lang="es-MX" sz="2400" dirty="0" err="1"/>
              <a:t>Agustin</a:t>
            </a:r>
            <a:r>
              <a:rPr lang="es-MX" sz="2400" dirty="0"/>
              <a:t> </a:t>
            </a:r>
            <a:r>
              <a:rPr lang="es-MX" sz="2400" dirty="0" err="1"/>
              <a:t>Bellocchio</a:t>
            </a:r>
            <a:r>
              <a:rPr lang="es-MX" sz="2400" dirty="0"/>
              <a:t> , 2020</a:t>
            </a:r>
            <a:endParaRPr lang="es-AR" sz="2400" dirty="0"/>
          </a:p>
        </p:txBody>
      </p:sp>
      <p:pic>
        <p:nvPicPr>
          <p:cNvPr id="5" name="Imagen 4">
            <a:extLst>
              <a:ext uri="{FF2B5EF4-FFF2-40B4-BE49-F238E27FC236}">
                <a16:creationId xmlns:a16="http://schemas.microsoft.com/office/drawing/2014/main" id="{854685CB-1CFC-4EC8-A788-F6DA7E5D1DCB}"/>
              </a:ext>
            </a:extLst>
          </p:cNvPr>
          <p:cNvPicPr>
            <a:picLocks noChangeAspect="1"/>
          </p:cNvPicPr>
          <p:nvPr/>
        </p:nvPicPr>
        <p:blipFill>
          <a:blip r:embed="rId2"/>
          <a:stretch>
            <a:fillRect/>
          </a:stretch>
        </p:blipFill>
        <p:spPr>
          <a:xfrm>
            <a:off x="5141131" y="522181"/>
            <a:ext cx="1440180" cy="1645920"/>
          </a:xfrm>
          <a:prstGeom prst="rect">
            <a:avLst/>
          </a:prstGeom>
        </p:spPr>
      </p:pic>
    </p:spTree>
    <p:extLst>
      <p:ext uri="{BB962C8B-B14F-4D97-AF65-F5344CB8AC3E}">
        <p14:creationId xmlns:p14="http://schemas.microsoft.com/office/powerpoint/2010/main" val="20544325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B46CA93-7448-45A4-8A3D-F7ACF72EF87D}"/>
              </a:ext>
            </a:extLst>
          </p:cNvPr>
          <p:cNvSpPr>
            <a:spLocks noGrp="1"/>
          </p:cNvSpPr>
          <p:nvPr>
            <p:ph type="title"/>
          </p:nvPr>
        </p:nvSpPr>
        <p:spPr>
          <a:xfrm>
            <a:off x="1247431" y="251016"/>
            <a:ext cx="5391909" cy="998247"/>
          </a:xfrm>
        </p:spPr>
        <p:txBody>
          <a:bodyPr/>
          <a:lstStyle/>
          <a:p>
            <a:r>
              <a:rPr lang="es-MX" dirty="0">
                <a:solidFill>
                  <a:schemeClr val="bg1"/>
                </a:solidFill>
              </a:rPr>
              <a:t>Los </a:t>
            </a:r>
            <a:r>
              <a:rPr lang="es-MX" dirty="0" err="1">
                <a:solidFill>
                  <a:schemeClr val="bg1"/>
                </a:solidFill>
              </a:rPr>
              <a:t>Mastiles</a:t>
            </a:r>
            <a:r>
              <a:rPr lang="es-MX" dirty="0">
                <a:solidFill>
                  <a:schemeClr val="bg1"/>
                </a:solidFill>
              </a:rPr>
              <a:t> del Laser </a:t>
            </a:r>
            <a:endParaRPr lang="es-AR" dirty="0">
              <a:solidFill>
                <a:schemeClr val="bg1"/>
              </a:solidFill>
            </a:endParaRPr>
          </a:p>
        </p:txBody>
      </p:sp>
      <p:sp>
        <p:nvSpPr>
          <p:cNvPr id="10" name="Rectángulo 9">
            <a:extLst>
              <a:ext uri="{FF2B5EF4-FFF2-40B4-BE49-F238E27FC236}">
                <a16:creationId xmlns:a16="http://schemas.microsoft.com/office/drawing/2014/main" id="{6F7EBC98-E459-4E6C-B506-AC02FFFA855C}"/>
              </a:ext>
            </a:extLst>
          </p:cNvPr>
          <p:cNvSpPr/>
          <p:nvPr/>
        </p:nvSpPr>
        <p:spPr>
          <a:xfrm>
            <a:off x="1194422" y="1064597"/>
            <a:ext cx="7459248" cy="369332"/>
          </a:xfrm>
          <a:prstGeom prst="rect">
            <a:avLst/>
          </a:prstGeom>
        </p:spPr>
        <p:txBody>
          <a:bodyPr wrap="square">
            <a:spAutoFit/>
          </a:bodyPr>
          <a:lstStyle/>
          <a:p>
            <a:r>
              <a:rPr lang="en-US" dirty="0">
                <a:solidFill>
                  <a:schemeClr val="bg1"/>
                </a:solidFill>
                <a:hlinkClick r:id="rId2">
                  <a:extLst>
                    <a:ext uri="{A12FA001-AC4F-418D-AE19-62706E023703}">
                      <ahyp:hlinkClr xmlns:ahyp="http://schemas.microsoft.com/office/drawing/2018/hyperlinkcolor" val="tx"/>
                    </a:ext>
                  </a:extLst>
                </a:hlinkClick>
              </a:rPr>
              <a:t>file:///C:/Users/Agustin/Downloads/Ari/Laser_Parts_Locator_Final.pdf</a:t>
            </a:r>
            <a:endParaRPr lang="es-AR" dirty="0">
              <a:solidFill>
                <a:schemeClr val="bg1"/>
              </a:solidFill>
            </a:endParaRPr>
          </a:p>
        </p:txBody>
      </p:sp>
      <p:sp>
        <p:nvSpPr>
          <p:cNvPr id="12" name="CuadroTexto 11">
            <a:extLst>
              <a:ext uri="{FF2B5EF4-FFF2-40B4-BE49-F238E27FC236}">
                <a16:creationId xmlns:a16="http://schemas.microsoft.com/office/drawing/2014/main" id="{62F50A1B-37D6-417B-B400-19701007E440}"/>
              </a:ext>
            </a:extLst>
          </p:cNvPr>
          <p:cNvSpPr txBox="1"/>
          <p:nvPr/>
        </p:nvSpPr>
        <p:spPr>
          <a:xfrm>
            <a:off x="1194422" y="1366703"/>
            <a:ext cx="8930239" cy="5186035"/>
          </a:xfrm>
          <a:prstGeom prst="rect">
            <a:avLst/>
          </a:prstGeom>
          <a:noFill/>
        </p:spPr>
        <p:txBody>
          <a:bodyPr wrap="square" rtlCol="0">
            <a:spAutoFit/>
          </a:bodyPr>
          <a:lstStyle/>
          <a:p>
            <a:r>
              <a:rPr lang="es-MX" sz="1500" dirty="0">
                <a:solidFill>
                  <a:schemeClr val="bg1"/>
                </a:solidFill>
              </a:rPr>
              <a:t>Cosas que tenemos que hacer para mantener nuestro Aparejo Sano :</a:t>
            </a:r>
          </a:p>
          <a:p>
            <a:endParaRPr lang="es-AR" sz="1500" dirty="0">
              <a:solidFill>
                <a:schemeClr val="bg1"/>
              </a:solidFill>
            </a:endParaRPr>
          </a:p>
          <a:p>
            <a:r>
              <a:rPr lang="es-AR" sz="1500" dirty="0">
                <a:solidFill>
                  <a:schemeClr val="bg1"/>
                </a:solidFill>
              </a:rPr>
              <a:t>Como sabemos los aparejos del Laser por lo general las bases son de aluminio y los topes también algunos topes ahora también son de Carbono laminado.</a:t>
            </a:r>
          </a:p>
          <a:p>
            <a:endParaRPr lang="es-AR" sz="1500" dirty="0">
              <a:solidFill>
                <a:schemeClr val="bg1"/>
              </a:solidFill>
            </a:endParaRPr>
          </a:p>
          <a:p>
            <a:r>
              <a:rPr lang="es-AR" sz="1500" dirty="0">
                <a:solidFill>
                  <a:schemeClr val="bg1"/>
                </a:solidFill>
              </a:rPr>
              <a:t>Las partes de aluminio sufren mucho a las torciones y a las oxidaciones </a:t>
            </a:r>
          </a:p>
          <a:p>
            <a:endParaRPr lang="es-AR" sz="1500" dirty="0">
              <a:solidFill>
                <a:schemeClr val="bg1"/>
              </a:solidFill>
            </a:endParaRPr>
          </a:p>
          <a:p>
            <a:r>
              <a:rPr lang="es-AR" sz="1500" dirty="0">
                <a:solidFill>
                  <a:schemeClr val="bg1"/>
                </a:solidFill>
              </a:rPr>
              <a:t>Por eso debemos mantener nuestro aparejo lo mejor posible.</a:t>
            </a:r>
          </a:p>
          <a:p>
            <a:endParaRPr lang="es-AR" sz="1500" dirty="0">
              <a:solidFill>
                <a:schemeClr val="bg1"/>
              </a:solidFill>
            </a:endParaRPr>
          </a:p>
          <a:p>
            <a:r>
              <a:rPr lang="es-AR" sz="1500" dirty="0">
                <a:solidFill>
                  <a:schemeClr val="bg1"/>
                </a:solidFill>
              </a:rPr>
              <a:t>Cuando Navegamos en Agua dulce regresando de navegar siempre es bueno lavarlo con un agua limpia y un trapo. A su vez debemos mirar el tope y la base si no han sufrido torciones por las tensiones ejercidas por la Vela. </a:t>
            </a:r>
          </a:p>
          <a:p>
            <a:r>
              <a:rPr lang="es-AR" sz="1500" dirty="0">
                <a:solidFill>
                  <a:schemeClr val="bg1"/>
                </a:solidFill>
              </a:rPr>
              <a:t>Es muy común que cuando navegamos con viento usar mucha tensión de Vang, </a:t>
            </a:r>
            <a:r>
              <a:rPr lang="es-AR" sz="1500" dirty="0" err="1">
                <a:solidFill>
                  <a:schemeClr val="bg1"/>
                </a:solidFill>
              </a:rPr>
              <a:t>Cunningan</a:t>
            </a:r>
            <a:r>
              <a:rPr lang="es-AR" sz="1500" dirty="0">
                <a:solidFill>
                  <a:schemeClr val="bg1"/>
                </a:solidFill>
              </a:rPr>
              <a:t> y escota. Lo que produce que el </a:t>
            </a:r>
            <a:r>
              <a:rPr lang="es-AR" sz="1500" dirty="0" err="1">
                <a:solidFill>
                  <a:schemeClr val="bg1"/>
                </a:solidFill>
              </a:rPr>
              <a:t>Alumino</a:t>
            </a:r>
            <a:r>
              <a:rPr lang="es-AR" sz="1500" dirty="0">
                <a:solidFill>
                  <a:schemeClr val="bg1"/>
                </a:solidFill>
              </a:rPr>
              <a:t> se vaya lentamente curvando.</a:t>
            </a:r>
          </a:p>
          <a:p>
            <a:r>
              <a:rPr lang="es-AR" sz="1500" dirty="0">
                <a:solidFill>
                  <a:schemeClr val="bg1"/>
                </a:solidFill>
              </a:rPr>
              <a:t>De que depende esto de la calidad del aluminio el anodizado  y el cuidado de nuestro mantenimiento.</a:t>
            </a:r>
          </a:p>
          <a:p>
            <a:endParaRPr lang="es-AR" sz="1500" dirty="0">
              <a:solidFill>
                <a:schemeClr val="bg1"/>
              </a:solidFill>
            </a:endParaRPr>
          </a:p>
          <a:p>
            <a:r>
              <a:rPr lang="es-AR" sz="1500" dirty="0">
                <a:solidFill>
                  <a:schemeClr val="bg1"/>
                </a:solidFill>
              </a:rPr>
              <a:t>Cuando Navegamos en agua Salada. Es mucho mas importante lavar con agua dulce los aparejos se salan y como tienen partes de inoxidable o simplemente remaches, se produce algo llamado corriente galvánica que con el correr del tiempo oxidan los palos hasta romperé.</a:t>
            </a:r>
          </a:p>
          <a:p>
            <a:endParaRPr lang="es-AR" sz="1500" dirty="0">
              <a:solidFill>
                <a:schemeClr val="bg1"/>
              </a:solidFill>
            </a:endParaRPr>
          </a:p>
          <a:p>
            <a:r>
              <a:rPr lang="es-MX" sz="1500" dirty="0">
                <a:solidFill>
                  <a:schemeClr val="bg1"/>
                </a:solidFill>
              </a:rPr>
              <a:t>¿</a:t>
            </a:r>
            <a:r>
              <a:rPr lang="es-MX" sz="1500" b="1" dirty="0">
                <a:solidFill>
                  <a:schemeClr val="bg1"/>
                </a:solidFill>
              </a:rPr>
              <a:t>Que</a:t>
            </a:r>
            <a:r>
              <a:rPr lang="es-MX" sz="1500" dirty="0">
                <a:solidFill>
                  <a:schemeClr val="bg1"/>
                </a:solidFill>
              </a:rPr>
              <a:t> es la corriente </a:t>
            </a:r>
            <a:r>
              <a:rPr lang="es-MX" sz="1500" b="1" dirty="0">
                <a:solidFill>
                  <a:schemeClr val="bg1"/>
                </a:solidFill>
              </a:rPr>
              <a:t>galvánica</a:t>
            </a:r>
            <a:r>
              <a:rPr lang="es-MX" sz="1500" dirty="0">
                <a:solidFill>
                  <a:schemeClr val="bg1"/>
                </a:solidFill>
              </a:rPr>
              <a:t>? Es una corriente de flujo constante, sin cambios de polaridad y superior a las fuerzas iónicas y moleculares. Se denomina corriente continua o corriente </a:t>
            </a:r>
            <a:r>
              <a:rPr lang="es-MX" sz="1500" b="1" dirty="0">
                <a:solidFill>
                  <a:schemeClr val="bg1"/>
                </a:solidFill>
              </a:rPr>
              <a:t>galvánica</a:t>
            </a:r>
            <a:r>
              <a:rPr lang="es-MX" sz="1500" dirty="0">
                <a:solidFill>
                  <a:schemeClr val="bg1"/>
                </a:solidFill>
              </a:rPr>
              <a:t>.</a:t>
            </a:r>
            <a:endParaRPr lang="es-AR" sz="1500" dirty="0">
              <a:solidFill>
                <a:schemeClr val="bg1"/>
              </a:solidFill>
            </a:endParaRPr>
          </a:p>
          <a:p>
            <a:r>
              <a:rPr lang="es-AR" sz="1600" dirty="0">
                <a:solidFill>
                  <a:schemeClr val="bg1"/>
                </a:solidFill>
              </a:rPr>
              <a:t> </a:t>
            </a:r>
          </a:p>
        </p:txBody>
      </p:sp>
    </p:spTree>
    <p:extLst>
      <p:ext uri="{BB962C8B-B14F-4D97-AF65-F5344CB8AC3E}">
        <p14:creationId xmlns:p14="http://schemas.microsoft.com/office/powerpoint/2010/main" val="28413739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D579FEA-5F0B-453A-8F91-97E952020F31}"/>
              </a:ext>
            </a:extLst>
          </p:cNvPr>
          <p:cNvSpPr>
            <a:spLocks noGrp="1"/>
          </p:cNvSpPr>
          <p:nvPr>
            <p:ph type="title"/>
          </p:nvPr>
        </p:nvSpPr>
        <p:spPr>
          <a:xfrm>
            <a:off x="1141413" y="618518"/>
            <a:ext cx="4119700" cy="719952"/>
          </a:xfrm>
        </p:spPr>
        <p:txBody>
          <a:bodyPr/>
          <a:lstStyle/>
          <a:p>
            <a:r>
              <a:rPr lang="es-MX" dirty="0">
                <a:solidFill>
                  <a:schemeClr val="bg1"/>
                </a:solidFill>
              </a:rPr>
              <a:t>La Vela del Laser </a:t>
            </a:r>
            <a:endParaRPr lang="es-AR" dirty="0">
              <a:solidFill>
                <a:schemeClr val="bg1"/>
              </a:solidFill>
            </a:endParaRPr>
          </a:p>
        </p:txBody>
      </p:sp>
      <p:sp>
        <p:nvSpPr>
          <p:cNvPr id="3" name="Marcador de contenido 2">
            <a:extLst>
              <a:ext uri="{FF2B5EF4-FFF2-40B4-BE49-F238E27FC236}">
                <a16:creationId xmlns:a16="http://schemas.microsoft.com/office/drawing/2014/main" id="{0DD06FBF-D5C6-486C-9583-DE75EF18B3EE}"/>
              </a:ext>
            </a:extLst>
          </p:cNvPr>
          <p:cNvSpPr>
            <a:spLocks noGrp="1"/>
          </p:cNvSpPr>
          <p:nvPr>
            <p:ph idx="1"/>
          </p:nvPr>
        </p:nvSpPr>
        <p:spPr>
          <a:xfrm>
            <a:off x="1247429" y="1338470"/>
            <a:ext cx="9314554" cy="2667069"/>
          </a:xfrm>
        </p:spPr>
        <p:txBody>
          <a:bodyPr>
            <a:normAutofit lnSpcReduction="10000"/>
          </a:bodyPr>
          <a:lstStyle/>
          <a:p>
            <a:pPr marL="0" indent="0">
              <a:buNone/>
            </a:pPr>
            <a:r>
              <a:rPr lang="es-MX" dirty="0">
                <a:solidFill>
                  <a:schemeClr val="bg1"/>
                </a:solidFill>
              </a:rPr>
              <a:t>Hay tres tipos de Vela en la clase laser </a:t>
            </a:r>
          </a:p>
          <a:p>
            <a:pPr marL="0" indent="0">
              <a:buNone/>
            </a:pPr>
            <a:r>
              <a:rPr lang="es-MX" dirty="0">
                <a:solidFill>
                  <a:schemeClr val="bg1"/>
                </a:solidFill>
              </a:rPr>
              <a:t>Estándar de 7.06 m2 </a:t>
            </a:r>
          </a:p>
          <a:p>
            <a:pPr marL="0" indent="0">
              <a:buNone/>
            </a:pPr>
            <a:r>
              <a:rPr lang="es-MX" dirty="0">
                <a:solidFill>
                  <a:schemeClr val="bg1"/>
                </a:solidFill>
              </a:rPr>
              <a:t>La Radial  de 5.76 m2</a:t>
            </a:r>
          </a:p>
          <a:p>
            <a:pPr marL="0" indent="0">
              <a:buNone/>
            </a:pPr>
            <a:r>
              <a:rPr lang="es-MX" dirty="0">
                <a:solidFill>
                  <a:schemeClr val="bg1"/>
                </a:solidFill>
              </a:rPr>
              <a:t>Y 4.7 de 4.7 m2</a:t>
            </a:r>
          </a:p>
          <a:p>
            <a:pPr marL="0" indent="0">
              <a:buNone/>
            </a:pPr>
            <a:r>
              <a:rPr lang="es-MX" dirty="0">
                <a:solidFill>
                  <a:schemeClr val="bg1"/>
                </a:solidFill>
              </a:rPr>
              <a:t>Todas estas construidas en </a:t>
            </a:r>
            <a:r>
              <a:rPr lang="es-MX" dirty="0" err="1">
                <a:solidFill>
                  <a:schemeClr val="bg1"/>
                </a:solidFill>
              </a:rPr>
              <a:t>Dacron</a:t>
            </a:r>
            <a:r>
              <a:rPr lang="es-MX" dirty="0">
                <a:solidFill>
                  <a:schemeClr val="bg1"/>
                </a:solidFill>
              </a:rPr>
              <a:t> (poliéster) en formato Radial </a:t>
            </a:r>
            <a:endParaRPr lang="es-AR" dirty="0">
              <a:solidFill>
                <a:schemeClr val="bg1"/>
              </a:solidFill>
            </a:endParaRPr>
          </a:p>
        </p:txBody>
      </p:sp>
      <p:sp>
        <p:nvSpPr>
          <p:cNvPr id="4" name="Subtítulo 2">
            <a:extLst>
              <a:ext uri="{FF2B5EF4-FFF2-40B4-BE49-F238E27FC236}">
                <a16:creationId xmlns:a16="http://schemas.microsoft.com/office/drawing/2014/main" id="{AF106808-4E47-4AB1-B022-AADE37ECDA27}"/>
              </a:ext>
            </a:extLst>
          </p:cNvPr>
          <p:cNvSpPr txBox="1">
            <a:spLocks/>
          </p:cNvSpPr>
          <p:nvPr/>
        </p:nvSpPr>
        <p:spPr>
          <a:xfrm>
            <a:off x="1035395" y="4304404"/>
            <a:ext cx="8791575" cy="1655762"/>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r>
              <a:rPr lang="es-MX" dirty="0">
                <a:solidFill>
                  <a:schemeClr val="bg1"/>
                </a:solidFill>
              </a:rPr>
              <a:t>El </a:t>
            </a:r>
            <a:r>
              <a:rPr lang="es-MX" dirty="0" err="1">
                <a:solidFill>
                  <a:schemeClr val="bg1"/>
                </a:solidFill>
              </a:rPr>
              <a:t>Dacron</a:t>
            </a:r>
            <a:r>
              <a:rPr lang="es-MX" dirty="0">
                <a:solidFill>
                  <a:schemeClr val="bg1"/>
                </a:solidFill>
              </a:rPr>
              <a:t> poliéster es una fibra de poliéster tejida que tiene trama y urdimbre , pegadas con cinta doble faz y cosidas, con hilo </a:t>
            </a:r>
            <a:r>
              <a:rPr lang="es-MX" dirty="0" err="1">
                <a:solidFill>
                  <a:schemeClr val="bg1"/>
                </a:solidFill>
              </a:rPr>
              <a:t>dabon</a:t>
            </a:r>
            <a:r>
              <a:rPr lang="es-MX" dirty="0">
                <a:solidFill>
                  <a:schemeClr val="bg1"/>
                </a:solidFill>
              </a:rPr>
              <a:t> T69 por lo general.</a:t>
            </a:r>
          </a:p>
          <a:p>
            <a:r>
              <a:rPr lang="es-MX" dirty="0">
                <a:solidFill>
                  <a:schemeClr val="bg1"/>
                </a:solidFill>
              </a:rPr>
              <a:t>Por lo general este tipo de telas suelen estirar y dilatarse por temperatura ambiente. </a:t>
            </a:r>
          </a:p>
          <a:p>
            <a:endParaRPr lang="es-AR" dirty="0"/>
          </a:p>
        </p:txBody>
      </p:sp>
    </p:spTree>
    <p:extLst>
      <p:ext uri="{BB962C8B-B14F-4D97-AF65-F5344CB8AC3E}">
        <p14:creationId xmlns:p14="http://schemas.microsoft.com/office/powerpoint/2010/main" val="21067688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88F3EEA-F448-4574-BB6F-0F8F020FC4CB}"/>
              </a:ext>
            </a:extLst>
          </p:cNvPr>
          <p:cNvSpPr>
            <a:spLocks noGrp="1"/>
          </p:cNvSpPr>
          <p:nvPr>
            <p:ph type="ctrTitle"/>
          </p:nvPr>
        </p:nvSpPr>
        <p:spPr>
          <a:xfrm>
            <a:off x="2064646" y="592276"/>
            <a:ext cx="8062706" cy="759446"/>
          </a:xfrm>
        </p:spPr>
        <p:txBody>
          <a:bodyPr/>
          <a:lstStyle/>
          <a:p>
            <a:r>
              <a:rPr lang="es-MX" dirty="0">
                <a:solidFill>
                  <a:schemeClr val="bg1"/>
                </a:solidFill>
              </a:rPr>
              <a:t>Cuidados de la vela </a:t>
            </a:r>
            <a:endParaRPr lang="es-AR" dirty="0">
              <a:solidFill>
                <a:schemeClr val="bg1"/>
              </a:solidFill>
            </a:endParaRPr>
          </a:p>
        </p:txBody>
      </p:sp>
      <p:sp>
        <p:nvSpPr>
          <p:cNvPr id="3" name="Subtítulo 2">
            <a:extLst>
              <a:ext uri="{FF2B5EF4-FFF2-40B4-BE49-F238E27FC236}">
                <a16:creationId xmlns:a16="http://schemas.microsoft.com/office/drawing/2014/main" id="{38A90251-DD84-42A3-A4BD-38E0A6242A98}"/>
              </a:ext>
            </a:extLst>
          </p:cNvPr>
          <p:cNvSpPr>
            <a:spLocks noGrp="1"/>
          </p:cNvSpPr>
          <p:nvPr>
            <p:ph type="subTitle" idx="1"/>
          </p:nvPr>
        </p:nvSpPr>
        <p:spPr>
          <a:xfrm>
            <a:off x="1713463" y="1521446"/>
            <a:ext cx="10253249" cy="4744278"/>
          </a:xfrm>
        </p:spPr>
        <p:txBody>
          <a:bodyPr>
            <a:normAutofit fontScale="70000" lnSpcReduction="20000"/>
          </a:bodyPr>
          <a:lstStyle/>
          <a:p>
            <a:r>
              <a:rPr lang="es-MX" dirty="0">
                <a:solidFill>
                  <a:schemeClr val="bg1"/>
                </a:solidFill>
              </a:rPr>
              <a:t>El </a:t>
            </a:r>
            <a:r>
              <a:rPr lang="es-MX" dirty="0" err="1">
                <a:solidFill>
                  <a:schemeClr val="bg1"/>
                </a:solidFill>
              </a:rPr>
              <a:t>Dacron</a:t>
            </a:r>
            <a:r>
              <a:rPr lang="es-MX" dirty="0">
                <a:solidFill>
                  <a:schemeClr val="bg1"/>
                </a:solidFill>
              </a:rPr>
              <a:t> es un material sensible, por lo general cuando las velas son nuevas tienen un apresto a ser rígidas y mantiene lindo de diseño.</a:t>
            </a:r>
          </a:p>
          <a:p>
            <a:r>
              <a:rPr lang="es-MX" dirty="0">
                <a:solidFill>
                  <a:schemeClr val="bg1"/>
                </a:solidFill>
              </a:rPr>
              <a:t>Por eso cuando hace mucho calor hay que tratar de dejarlas a la sombra para que la tela no se dilate y se estire.</a:t>
            </a:r>
          </a:p>
          <a:p>
            <a:r>
              <a:rPr lang="es-MX" dirty="0">
                <a:solidFill>
                  <a:schemeClr val="bg1"/>
                </a:solidFill>
              </a:rPr>
              <a:t>También es importante cuando navegamos y estamos esperando para largar una regata probada o a algo (comiendo, tomando ,agua etc.) Soltar el </a:t>
            </a:r>
            <a:r>
              <a:rPr lang="es-MX" dirty="0" err="1">
                <a:solidFill>
                  <a:schemeClr val="bg1"/>
                </a:solidFill>
              </a:rPr>
              <a:t>Cunningan</a:t>
            </a:r>
            <a:r>
              <a:rPr lang="es-MX" dirty="0">
                <a:solidFill>
                  <a:schemeClr val="bg1"/>
                </a:solidFill>
              </a:rPr>
              <a:t> y el Van para que la vela no sufra estiramientos de mas </a:t>
            </a:r>
          </a:p>
          <a:p>
            <a:r>
              <a:rPr lang="es-MX" dirty="0">
                <a:solidFill>
                  <a:schemeClr val="bg1"/>
                </a:solidFill>
              </a:rPr>
              <a:t>Luego de navegar es importante lavarla con agua dulce limpia y esperar que se seque por completo. Guardar la vela húmeda puede generar hongos que una vez que ingresan al hilado no se pueden sacar.</a:t>
            </a:r>
          </a:p>
          <a:p>
            <a:r>
              <a:rPr lang="es-MX" dirty="0">
                <a:solidFill>
                  <a:schemeClr val="bg1"/>
                </a:solidFill>
              </a:rPr>
              <a:t>La forma de doblar o </a:t>
            </a:r>
            <a:r>
              <a:rPr lang="es-MX" dirty="0" err="1">
                <a:solidFill>
                  <a:schemeClr val="bg1"/>
                </a:solidFill>
              </a:rPr>
              <a:t>enrrollarla</a:t>
            </a:r>
            <a:r>
              <a:rPr lang="es-MX" dirty="0">
                <a:solidFill>
                  <a:schemeClr val="bg1"/>
                </a:solidFill>
              </a:rPr>
              <a:t> también es importante, el material sufre mucho por que el apresto se va perdiendo en cada momento que navegamos y eso perjudica la performance de mi vela.</a:t>
            </a:r>
          </a:p>
          <a:p>
            <a:r>
              <a:rPr lang="es-MX" dirty="0">
                <a:solidFill>
                  <a:schemeClr val="bg1"/>
                </a:solidFill>
              </a:rPr>
              <a:t>Para enrollarla lo mejor es sobre un tubo de PVC para que las parte mas </a:t>
            </a:r>
            <a:r>
              <a:rPr lang="es-MX" dirty="0" err="1">
                <a:solidFill>
                  <a:schemeClr val="bg1"/>
                </a:solidFill>
              </a:rPr>
              <a:t>rigida</a:t>
            </a:r>
            <a:r>
              <a:rPr lang="es-MX" dirty="0">
                <a:solidFill>
                  <a:schemeClr val="bg1"/>
                </a:solidFill>
              </a:rPr>
              <a:t> puiño de escora y puño de amura no se doble mucho.</a:t>
            </a:r>
          </a:p>
          <a:p>
            <a:r>
              <a:rPr lang="es-MX" dirty="0">
                <a:solidFill>
                  <a:schemeClr val="bg1"/>
                </a:solidFill>
              </a:rPr>
              <a:t>La otra forma es plegarla  haciendo dobleces pero tenemos que saber que cada vez que la plegamos  sobre la misma raya estamos envejeciendo el material ya que se pierden los aprestos.</a:t>
            </a:r>
          </a:p>
          <a:p>
            <a:r>
              <a:rPr lang="es-MX" dirty="0">
                <a:solidFill>
                  <a:schemeClr val="bg1"/>
                </a:solidFill>
              </a:rPr>
              <a:t>Lo mejor  es dejarla armada en un lugar que no haya viento sobre cubierta bajo techo y sin tensión .</a:t>
            </a:r>
          </a:p>
        </p:txBody>
      </p:sp>
    </p:spTree>
    <p:extLst>
      <p:ext uri="{BB962C8B-B14F-4D97-AF65-F5344CB8AC3E}">
        <p14:creationId xmlns:p14="http://schemas.microsoft.com/office/powerpoint/2010/main" val="30667956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902A8E2-2963-4859-86EC-A8DADF95940B}"/>
              </a:ext>
            </a:extLst>
          </p:cNvPr>
          <p:cNvSpPr>
            <a:spLocks noGrp="1"/>
          </p:cNvSpPr>
          <p:nvPr>
            <p:ph type="title"/>
          </p:nvPr>
        </p:nvSpPr>
        <p:spPr/>
        <p:txBody>
          <a:bodyPr>
            <a:normAutofit fontScale="90000"/>
          </a:bodyPr>
          <a:lstStyle/>
          <a:p>
            <a:pPr algn="ctr"/>
            <a:r>
              <a:rPr lang="es-MX" dirty="0"/>
              <a:t>Saber como esta construido nuestro barco va a permitimos saber cuales son sus mejores cuidados para evitar desgastes o roturas </a:t>
            </a:r>
            <a:endParaRPr lang="es-AR" dirty="0"/>
          </a:p>
        </p:txBody>
      </p:sp>
      <p:pic>
        <p:nvPicPr>
          <p:cNvPr id="1026" name="Picture 2">
            <a:extLst>
              <a:ext uri="{FF2B5EF4-FFF2-40B4-BE49-F238E27FC236}">
                <a16:creationId xmlns:a16="http://schemas.microsoft.com/office/drawing/2014/main" id="{DBEE415D-3969-4AB5-86EF-8ED92C73770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253948" y="2249487"/>
            <a:ext cx="2874379" cy="4219984"/>
          </a:xfrm>
          <a:prstGeom prst="rect">
            <a:avLst/>
          </a:prstGeom>
          <a:noFill/>
          <a:extLst>
            <a:ext uri="{909E8E84-426E-40DD-AFC4-6F175D3DCCD1}">
              <a14:hiddenFill xmlns:a14="http://schemas.microsoft.com/office/drawing/2010/main">
                <a:solidFill>
                  <a:srgbClr val="FFFFFF"/>
                </a:solidFill>
              </a14:hiddenFill>
            </a:ext>
          </a:extLst>
        </p:spPr>
      </p:pic>
      <p:sp>
        <p:nvSpPr>
          <p:cNvPr id="4" name="Marcador de contenido 2">
            <a:extLst>
              <a:ext uri="{FF2B5EF4-FFF2-40B4-BE49-F238E27FC236}">
                <a16:creationId xmlns:a16="http://schemas.microsoft.com/office/drawing/2014/main" id="{AC5302E0-B3BC-4B0B-90CE-E17C5AADB1D2}"/>
              </a:ext>
            </a:extLst>
          </p:cNvPr>
          <p:cNvSpPr txBox="1">
            <a:spLocks/>
          </p:cNvSpPr>
          <p:nvPr/>
        </p:nvSpPr>
        <p:spPr>
          <a:xfrm>
            <a:off x="8367892" y="5745892"/>
            <a:ext cx="3436950" cy="493590"/>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None/>
            </a:pPr>
            <a:r>
              <a:rPr lang="es-AR" dirty="0"/>
              <a:t>Agustín </a:t>
            </a:r>
            <a:r>
              <a:rPr lang="es-AR" dirty="0" err="1"/>
              <a:t>Bellocchio</a:t>
            </a:r>
            <a:endParaRPr lang="es-AR" dirty="0"/>
          </a:p>
        </p:txBody>
      </p:sp>
    </p:spTree>
    <p:extLst>
      <p:ext uri="{BB962C8B-B14F-4D97-AF65-F5344CB8AC3E}">
        <p14:creationId xmlns:p14="http://schemas.microsoft.com/office/powerpoint/2010/main" val="4702077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857C14B-7188-4A31-BFB0-3D5B38119BDF}"/>
              </a:ext>
            </a:extLst>
          </p:cNvPr>
          <p:cNvSpPr>
            <a:spLocks noGrp="1"/>
          </p:cNvSpPr>
          <p:nvPr>
            <p:ph type="title"/>
          </p:nvPr>
        </p:nvSpPr>
        <p:spPr>
          <a:xfrm>
            <a:off x="1141413" y="618518"/>
            <a:ext cx="9905998" cy="1011499"/>
          </a:xfrm>
        </p:spPr>
        <p:txBody>
          <a:bodyPr/>
          <a:lstStyle/>
          <a:p>
            <a:pPr algn="ctr"/>
            <a:r>
              <a:rPr lang="es-MX" dirty="0">
                <a:solidFill>
                  <a:schemeClr val="bg1"/>
                </a:solidFill>
              </a:rPr>
              <a:t>Hablamos del laser en particular </a:t>
            </a:r>
            <a:endParaRPr lang="es-AR" dirty="0">
              <a:solidFill>
                <a:schemeClr val="bg1"/>
              </a:solidFill>
            </a:endParaRPr>
          </a:p>
        </p:txBody>
      </p:sp>
      <p:sp>
        <p:nvSpPr>
          <p:cNvPr id="3" name="Marcador de contenido 2">
            <a:extLst>
              <a:ext uri="{FF2B5EF4-FFF2-40B4-BE49-F238E27FC236}">
                <a16:creationId xmlns:a16="http://schemas.microsoft.com/office/drawing/2014/main" id="{266B30CD-08EB-47FE-96A9-7BCEBC24DE06}"/>
              </a:ext>
            </a:extLst>
          </p:cNvPr>
          <p:cNvSpPr>
            <a:spLocks noGrp="1"/>
          </p:cNvSpPr>
          <p:nvPr>
            <p:ph idx="1"/>
          </p:nvPr>
        </p:nvSpPr>
        <p:spPr>
          <a:xfrm>
            <a:off x="1141412" y="1630017"/>
            <a:ext cx="9905999" cy="4161184"/>
          </a:xfrm>
        </p:spPr>
        <p:txBody>
          <a:bodyPr>
            <a:normAutofit fontScale="92500" lnSpcReduction="10000"/>
          </a:bodyPr>
          <a:lstStyle/>
          <a:p>
            <a:r>
              <a:rPr lang="es-MX" dirty="0">
                <a:solidFill>
                  <a:schemeClr val="bg1"/>
                </a:solidFill>
              </a:rPr>
              <a:t>Un poco de historia del barco :</a:t>
            </a:r>
          </a:p>
          <a:p>
            <a:r>
              <a:rPr lang="es-MX" dirty="0">
                <a:solidFill>
                  <a:schemeClr val="bg1"/>
                </a:solidFill>
              </a:rPr>
              <a:t>La clase Laser nació de una </a:t>
            </a:r>
            <a:r>
              <a:rPr lang="es-MX" dirty="0">
                <a:solidFill>
                  <a:schemeClr val="bg1"/>
                </a:solidFill>
                <a:highlight>
                  <a:srgbClr val="FFFF00"/>
                </a:highlight>
              </a:rPr>
              <a:t>conversación</a:t>
            </a:r>
            <a:r>
              <a:rPr lang="es-MX" dirty="0">
                <a:solidFill>
                  <a:schemeClr val="bg1"/>
                </a:solidFill>
              </a:rPr>
              <a:t>, que tuvo lugar en 1969, entre </a:t>
            </a:r>
            <a:r>
              <a:rPr lang="es-MX" dirty="0">
                <a:solidFill>
                  <a:schemeClr val="bg1"/>
                </a:solidFill>
                <a:highlight>
                  <a:srgbClr val="FFFF00"/>
                </a:highlight>
              </a:rPr>
              <a:t>Bruce </a:t>
            </a:r>
            <a:r>
              <a:rPr lang="es-MX" dirty="0" err="1">
                <a:solidFill>
                  <a:schemeClr val="bg1"/>
                </a:solidFill>
                <a:highlight>
                  <a:srgbClr val="FFFF00"/>
                </a:highlight>
              </a:rPr>
              <a:t>Kirby</a:t>
            </a:r>
            <a:r>
              <a:rPr lang="es-MX" dirty="0">
                <a:solidFill>
                  <a:schemeClr val="bg1"/>
                </a:solidFill>
                <a:highlight>
                  <a:srgbClr val="FFFF00"/>
                </a:highlight>
              </a:rPr>
              <a:t> y el diseñador industrial Ian Bruce</a:t>
            </a:r>
            <a:r>
              <a:rPr lang="es-MX" dirty="0">
                <a:solidFill>
                  <a:schemeClr val="bg1"/>
                </a:solidFill>
              </a:rPr>
              <a:t> sobre la conveniencia de diseñar una embarcación de vela ligera que se pudiese transportar en el techo del coche, a diferencia de otras clases, como la clase </a:t>
            </a:r>
            <a:r>
              <a:rPr lang="es-MX" dirty="0" err="1">
                <a:solidFill>
                  <a:schemeClr val="bg1"/>
                </a:solidFill>
              </a:rPr>
              <a:t>Snipe</a:t>
            </a:r>
            <a:r>
              <a:rPr lang="es-MX" dirty="0">
                <a:solidFill>
                  <a:schemeClr val="bg1"/>
                </a:solidFill>
              </a:rPr>
              <a:t>, que se diseñaron para ser transportadas en un remolque. La embarcación, para un único tripulante, de peso ligero, simple y competitiva, se presentó al público en el Salón Náutico de Nueva York en 1971. la IYRU (actual ISAF) reconoció la clase como clase internacional en 1974. En la actualidad es la embarcación de un solo tripulante más extendida en el mundo, después del </a:t>
            </a:r>
            <a:r>
              <a:rPr lang="es-MX" dirty="0" err="1">
                <a:solidFill>
                  <a:schemeClr val="bg1"/>
                </a:solidFill>
              </a:rPr>
              <a:t>Optimist</a:t>
            </a:r>
            <a:r>
              <a:rPr lang="es-MX" dirty="0">
                <a:solidFill>
                  <a:schemeClr val="bg1"/>
                </a:solidFill>
              </a:rPr>
              <a:t>.</a:t>
            </a:r>
            <a:endParaRPr lang="es-AR" dirty="0">
              <a:solidFill>
                <a:schemeClr val="bg1"/>
              </a:solidFill>
            </a:endParaRPr>
          </a:p>
        </p:txBody>
      </p:sp>
    </p:spTree>
    <p:extLst>
      <p:ext uri="{BB962C8B-B14F-4D97-AF65-F5344CB8AC3E}">
        <p14:creationId xmlns:p14="http://schemas.microsoft.com/office/powerpoint/2010/main" val="11666811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3E7045A-6149-4252-B7F9-E229A7A3D538}"/>
              </a:ext>
            </a:extLst>
          </p:cNvPr>
          <p:cNvSpPr>
            <a:spLocks noGrp="1"/>
          </p:cNvSpPr>
          <p:nvPr>
            <p:ph type="title"/>
          </p:nvPr>
        </p:nvSpPr>
        <p:spPr/>
        <p:txBody>
          <a:bodyPr/>
          <a:lstStyle/>
          <a:p>
            <a:r>
              <a:rPr lang="es-MX" dirty="0">
                <a:solidFill>
                  <a:schemeClr val="bg1"/>
                </a:solidFill>
              </a:rPr>
              <a:t>Vamos a hablar del casco:</a:t>
            </a:r>
            <a:endParaRPr lang="es-AR" dirty="0">
              <a:solidFill>
                <a:schemeClr val="bg1"/>
              </a:solidFill>
            </a:endParaRPr>
          </a:p>
        </p:txBody>
      </p:sp>
      <p:sp>
        <p:nvSpPr>
          <p:cNvPr id="3" name="Marcador de contenido 2">
            <a:extLst>
              <a:ext uri="{FF2B5EF4-FFF2-40B4-BE49-F238E27FC236}">
                <a16:creationId xmlns:a16="http://schemas.microsoft.com/office/drawing/2014/main" id="{B182D4C2-DB6B-4D49-9F16-5CD86F60B348}"/>
              </a:ext>
            </a:extLst>
          </p:cNvPr>
          <p:cNvSpPr>
            <a:spLocks noGrp="1"/>
          </p:cNvSpPr>
          <p:nvPr>
            <p:ph idx="1"/>
          </p:nvPr>
        </p:nvSpPr>
        <p:spPr>
          <a:xfrm>
            <a:off x="1141412" y="2249487"/>
            <a:ext cx="9905999" cy="4244078"/>
          </a:xfrm>
        </p:spPr>
        <p:txBody>
          <a:bodyPr>
            <a:normAutofit fontScale="70000" lnSpcReduction="20000"/>
          </a:bodyPr>
          <a:lstStyle/>
          <a:p>
            <a:r>
              <a:rPr lang="es-MX" dirty="0">
                <a:solidFill>
                  <a:schemeClr val="bg1"/>
                </a:solidFill>
                <a:highlight>
                  <a:srgbClr val="FFFF00"/>
                </a:highlight>
              </a:rPr>
              <a:t>Su composición </a:t>
            </a:r>
            <a:r>
              <a:rPr lang="es-MX" dirty="0">
                <a:solidFill>
                  <a:schemeClr val="bg1"/>
                </a:solidFill>
              </a:rPr>
              <a:t>:</a:t>
            </a:r>
          </a:p>
          <a:p>
            <a:r>
              <a:rPr lang="es-MX" dirty="0">
                <a:solidFill>
                  <a:schemeClr val="bg1"/>
                </a:solidFill>
              </a:rPr>
              <a:t>Construido en P.R.F.V (Plástico Reforzado en Fibra de Vidrio</a:t>
            </a:r>
          </a:p>
          <a:p>
            <a:endParaRPr lang="es-MX" dirty="0">
              <a:solidFill>
                <a:schemeClr val="bg1"/>
              </a:solidFill>
            </a:endParaRPr>
          </a:p>
          <a:p>
            <a:r>
              <a:rPr lang="es-MX" dirty="0">
                <a:solidFill>
                  <a:schemeClr val="bg1"/>
                </a:solidFill>
                <a:highlight>
                  <a:srgbClr val="FFFF00"/>
                </a:highlight>
              </a:rPr>
              <a:t>Construcción </a:t>
            </a:r>
            <a:r>
              <a:rPr lang="es-MX" dirty="0">
                <a:solidFill>
                  <a:schemeClr val="bg1"/>
                </a:solidFill>
              </a:rPr>
              <a:t>: Por tratase de un Barco Homologado, y regulado por la clase internacional Laser, existen astilleros autorizados a construirlos. </a:t>
            </a:r>
          </a:p>
          <a:p>
            <a:pPr marL="0" indent="0">
              <a:buNone/>
            </a:pPr>
            <a:r>
              <a:rPr lang="es-AR" dirty="0">
                <a:solidFill>
                  <a:schemeClr val="bg1"/>
                </a:solidFill>
              </a:rPr>
              <a:t>Hasta 2019, la clase tenía solamente tres constructores oficiales: Performance </a:t>
            </a:r>
            <a:r>
              <a:rPr lang="es-AR" dirty="0" err="1">
                <a:solidFill>
                  <a:schemeClr val="bg1"/>
                </a:solidFill>
              </a:rPr>
              <a:t>Sailcraft</a:t>
            </a:r>
            <a:r>
              <a:rPr lang="es-AR" dirty="0">
                <a:solidFill>
                  <a:schemeClr val="bg1"/>
                </a:solidFill>
              </a:rPr>
              <a:t> </a:t>
            </a:r>
            <a:r>
              <a:rPr lang="es-AR" dirty="0" err="1">
                <a:solidFill>
                  <a:schemeClr val="bg1"/>
                </a:solidFill>
              </a:rPr>
              <a:t>Japan</a:t>
            </a:r>
            <a:r>
              <a:rPr lang="es-AR" dirty="0">
                <a:solidFill>
                  <a:schemeClr val="bg1"/>
                </a:solidFill>
              </a:rPr>
              <a:t> (PSJ) para Japón, Corea del Norte y Corea del Sur. Índice Historia Astilleros Performance </a:t>
            </a:r>
            <a:r>
              <a:rPr lang="es-AR" dirty="0" err="1">
                <a:solidFill>
                  <a:schemeClr val="bg1"/>
                </a:solidFill>
              </a:rPr>
              <a:t>Sailcraft</a:t>
            </a:r>
            <a:r>
              <a:rPr lang="es-AR" dirty="0">
                <a:solidFill>
                  <a:schemeClr val="bg1"/>
                </a:solidFill>
              </a:rPr>
              <a:t> Australia (PSA) para Australia, Nueva Zelanda, Tonga, Samoa, </a:t>
            </a:r>
            <a:r>
              <a:rPr lang="es-AR" dirty="0" err="1">
                <a:solidFill>
                  <a:schemeClr val="bg1"/>
                </a:solidFill>
              </a:rPr>
              <a:t>Fiji</a:t>
            </a:r>
            <a:r>
              <a:rPr lang="es-AR" dirty="0">
                <a:solidFill>
                  <a:schemeClr val="bg1"/>
                </a:solidFill>
              </a:rPr>
              <a:t>, Tahití y Nueva Caledonia. </a:t>
            </a:r>
            <a:r>
              <a:rPr lang="es-AR" dirty="0" err="1">
                <a:solidFill>
                  <a:schemeClr val="bg1"/>
                </a:solidFill>
              </a:rPr>
              <a:t>LaserPerformance</a:t>
            </a:r>
            <a:r>
              <a:rPr lang="es-AR" dirty="0">
                <a:solidFill>
                  <a:schemeClr val="bg1"/>
                </a:solidFill>
              </a:rPr>
              <a:t> (LP) para Europa, América, África y Asia (excepto Japón, Corea del Norte y Corea del Sur). </a:t>
            </a:r>
          </a:p>
          <a:p>
            <a:pPr marL="0" indent="0">
              <a:buNone/>
            </a:pPr>
            <a:r>
              <a:rPr lang="es-AR" dirty="0">
                <a:solidFill>
                  <a:schemeClr val="bg1"/>
                </a:solidFill>
                <a:hlinkClick r:id="rId2">
                  <a:extLst>
                    <a:ext uri="{A12FA001-AC4F-418D-AE19-62706E023703}">
                      <ahyp:hlinkClr xmlns:ahyp="http://schemas.microsoft.com/office/drawing/2018/hyperlinkcolor" val="tx"/>
                    </a:ext>
                  </a:extLst>
                </a:hlinkClick>
              </a:rPr>
              <a:t>https://www.youtube.com/watch?v=wNR4O5YxKUY&amp;ab_channel=LaserPerformance%3ALPTV</a:t>
            </a:r>
            <a:endParaRPr lang="es-MX" dirty="0">
              <a:solidFill>
                <a:schemeClr val="bg1"/>
              </a:solidFill>
            </a:endParaRPr>
          </a:p>
          <a:p>
            <a:r>
              <a:rPr lang="es-MX" dirty="0">
                <a:solidFill>
                  <a:schemeClr val="bg1"/>
                </a:solidFill>
                <a:highlight>
                  <a:srgbClr val="FFFF00"/>
                </a:highlight>
              </a:rPr>
              <a:t>Su mantenimiento </a:t>
            </a:r>
            <a:r>
              <a:rPr lang="es-MX" dirty="0">
                <a:solidFill>
                  <a:schemeClr val="bg1"/>
                </a:solidFill>
              </a:rPr>
              <a:t>: Como todo barco de P.R.F.V., tiene menos cuidados que un barco de madera. Sin embargo algunos </a:t>
            </a:r>
            <a:r>
              <a:rPr lang="es-MX" dirty="0" err="1">
                <a:solidFill>
                  <a:schemeClr val="bg1"/>
                </a:solidFill>
              </a:rPr>
              <a:t>tips</a:t>
            </a:r>
            <a:r>
              <a:rPr lang="es-MX" dirty="0">
                <a:solidFill>
                  <a:schemeClr val="bg1"/>
                </a:solidFill>
              </a:rPr>
              <a:t> que son importantes para su cuidado son los que vemos mas adelante </a:t>
            </a:r>
          </a:p>
          <a:p>
            <a:endParaRPr lang="es-MX" dirty="0">
              <a:solidFill>
                <a:schemeClr val="bg1"/>
              </a:solidFill>
            </a:endParaRPr>
          </a:p>
          <a:p>
            <a:endParaRPr lang="es-AR" dirty="0"/>
          </a:p>
        </p:txBody>
      </p:sp>
    </p:spTree>
    <p:extLst>
      <p:ext uri="{BB962C8B-B14F-4D97-AF65-F5344CB8AC3E}">
        <p14:creationId xmlns:p14="http://schemas.microsoft.com/office/powerpoint/2010/main" val="3973324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CC515C1-5B4C-49C6-B538-586A10D0D3EB}"/>
              </a:ext>
            </a:extLst>
          </p:cNvPr>
          <p:cNvSpPr>
            <a:spLocks noGrp="1"/>
          </p:cNvSpPr>
          <p:nvPr>
            <p:ph type="title"/>
          </p:nvPr>
        </p:nvSpPr>
        <p:spPr/>
        <p:txBody>
          <a:bodyPr/>
          <a:lstStyle/>
          <a:p>
            <a:r>
              <a:rPr lang="es-MX" dirty="0">
                <a:solidFill>
                  <a:schemeClr val="bg1"/>
                </a:solidFill>
              </a:rPr>
              <a:t>Que es el P.R.F.V?</a:t>
            </a:r>
            <a:endParaRPr lang="es-AR" dirty="0">
              <a:solidFill>
                <a:schemeClr val="bg1"/>
              </a:solidFill>
            </a:endParaRPr>
          </a:p>
        </p:txBody>
      </p:sp>
      <p:sp>
        <p:nvSpPr>
          <p:cNvPr id="3" name="Marcador de contenido 2">
            <a:extLst>
              <a:ext uri="{FF2B5EF4-FFF2-40B4-BE49-F238E27FC236}">
                <a16:creationId xmlns:a16="http://schemas.microsoft.com/office/drawing/2014/main" id="{7B1EB1E0-034C-4C9B-8173-E1D6010D02CC}"/>
              </a:ext>
            </a:extLst>
          </p:cNvPr>
          <p:cNvSpPr>
            <a:spLocks noGrp="1"/>
          </p:cNvSpPr>
          <p:nvPr>
            <p:ph idx="1"/>
          </p:nvPr>
        </p:nvSpPr>
        <p:spPr>
          <a:xfrm>
            <a:off x="1141412" y="2249486"/>
            <a:ext cx="9905999" cy="3989995"/>
          </a:xfrm>
        </p:spPr>
        <p:txBody>
          <a:bodyPr>
            <a:normAutofit fontScale="92500" lnSpcReduction="20000"/>
          </a:bodyPr>
          <a:lstStyle/>
          <a:p>
            <a:r>
              <a:rPr lang="es-MX" dirty="0">
                <a:solidFill>
                  <a:schemeClr val="bg1"/>
                </a:solidFill>
              </a:rPr>
              <a:t>Son un compuesto de materiales solidos envase a una composición de resina de poliéster en este caso y fibra de Vidrio. </a:t>
            </a:r>
          </a:p>
          <a:p>
            <a:endParaRPr lang="es-MX" dirty="0">
              <a:solidFill>
                <a:schemeClr val="bg1"/>
              </a:solidFill>
            </a:endParaRPr>
          </a:p>
          <a:p>
            <a:r>
              <a:rPr lang="es-MX" dirty="0">
                <a:solidFill>
                  <a:schemeClr val="bg1"/>
                </a:solidFill>
              </a:rPr>
              <a:t>Estos materiales vienen en forma liquida que al actuar con diferentes componentes se solidifican según las condiciones de ambiente temperatura y una justa combinación química de sus proporciones.</a:t>
            </a:r>
          </a:p>
          <a:p>
            <a:r>
              <a:rPr lang="es-MX" dirty="0">
                <a:solidFill>
                  <a:schemeClr val="bg1"/>
                </a:solidFill>
              </a:rPr>
              <a:t>Las fibras de Vidrio son fibras tejidas que tienen diferentes denominaciones espesores y se utilizan según el esquema de laminación definido por el diseñador.</a:t>
            </a:r>
          </a:p>
          <a:p>
            <a:r>
              <a:rPr lang="es-MX" dirty="0">
                <a:solidFill>
                  <a:schemeClr val="bg1"/>
                </a:solidFill>
              </a:rPr>
              <a:t>Por ejemplo : Velo superficial – Mat 300 (es una manta de fibras cruzadas – </a:t>
            </a:r>
            <a:r>
              <a:rPr lang="es-MX" dirty="0" err="1">
                <a:solidFill>
                  <a:schemeClr val="bg1"/>
                </a:solidFill>
              </a:rPr>
              <a:t>Rovings</a:t>
            </a:r>
            <a:r>
              <a:rPr lang="es-MX" dirty="0">
                <a:solidFill>
                  <a:schemeClr val="bg1"/>
                </a:solidFill>
              </a:rPr>
              <a:t> y otras como triaxiales </a:t>
            </a:r>
            <a:r>
              <a:rPr lang="es-MX" dirty="0" err="1">
                <a:solidFill>
                  <a:schemeClr val="bg1"/>
                </a:solidFill>
              </a:rPr>
              <a:t>cuatriaxiales</a:t>
            </a:r>
            <a:r>
              <a:rPr lang="es-MX" dirty="0">
                <a:solidFill>
                  <a:schemeClr val="bg1"/>
                </a:solidFill>
              </a:rPr>
              <a:t> etc.)</a:t>
            </a:r>
          </a:p>
          <a:p>
            <a:endParaRPr lang="es-MX" dirty="0"/>
          </a:p>
          <a:p>
            <a:endParaRPr lang="es-MX" dirty="0"/>
          </a:p>
          <a:p>
            <a:endParaRPr lang="es-AR" dirty="0"/>
          </a:p>
        </p:txBody>
      </p:sp>
    </p:spTree>
    <p:extLst>
      <p:ext uri="{BB962C8B-B14F-4D97-AF65-F5344CB8AC3E}">
        <p14:creationId xmlns:p14="http://schemas.microsoft.com/office/powerpoint/2010/main" val="13969541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o 4">
            <a:extLst>
              <a:ext uri="{FF2B5EF4-FFF2-40B4-BE49-F238E27FC236}">
                <a16:creationId xmlns:a16="http://schemas.microsoft.com/office/drawing/2014/main" id="{F81DC9FA-0681-45FE-924C-907CD894719B}"/>
              </a:ext>
            </a:extLst>
          </p:cNvPr>
          <p:cNvGrpSpPr/>
          <p:nvPr/>
        </p:nvGrpSpPr>
        <p:grpSpPr>
          <a:xfrm>
            <a:off x="1287194" y="1465283"/>
            <a:ext cx="9617612" cy="2159392"/>
            <a:chOff x="1214511" y="815926"/>
            <a:chExt cx="9617612" cy="2159392"/>
          </a:xfrm>
        </p:grpSpPr>
        <p:pic>
          <p:nvPicPr>
            <p:cNvPr id="2050" name="Picture 2" descr="Mat450 - Materiales Compuestos - Chemia SA">
              <a:extLst>
                <a:ext uri="{FF2B5EF4-FFF2-40B4-BE49-F238E27FC236}">
                  <a16:creationId xmlns:a16="http://schemas.microsoft.com/office/drawing/2014/main" id="{44DCE8BC-45C0-49C6-9D42-93EF4D7A35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4511" y="815926"/>
              <a:ext cx="2879188" cy="215939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Velo de superficie - Materiales Compuestos - Chemia SA">
              <a:extLst>
                <a:ext uri="{FF2B5EF4-FFF2-40B4-BE49-F238E27FC236}">
                  <a16:creationId xmlns:a16="http://schemas.microsoft.com/office/drawing/2014/main" id="{48AC2C40-0721-4D79-AD85-81CC3D8F13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3723" y="815927"/>
              <a:ext cx="2879188" cy="215939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Roving 600 30C- Materiales Compuestos - Chemia SA">
              <a:extLst>
                <a:ext uri="{FF2B5EF4-FFF2-40B4-BE49-F238E27FC236}">
                  <a16:creationId xmlns:a16="http://schemas.microsoft.com/office/drawing/2014/main" id="{73E8B813-A8AB-4E39-B501-939082E5786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52935" y="815926"/>
              <a:ext cx="2879188" cy="2159392"/>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a:extLst>
                <a:ext uri="{FF2B5EF4-FFF2-40B4-BE49-F238E27FC236}">
                  <a16:creationId xmlns:a16="http://schemas.microsoft.com/office/drawing/2014/main" id="{0AC503F2-A5BE-4925-B367-D6D64CDEA9E9}"/>
                </a:ext>
              </a:extLst>
            </p:cNvPr>
            <p:cNvSpPr txBox="1"/>
            <p:nvPr/>
          </p:nvSpPr>
          <p:spPr>
            <a:xfrm>
              <a:off x="1371906" y="2605985"/>
              <a:ext cx="1477311" cy="369332"/>
            </a:xfrm>
            <a:prstGeom prst="rect">
              <a:avLst/>
            </a:prstGeom>
            <a:noFill/>
          </p:spPr>
          <p:txBody>
            <a:bodyPr wrap="square" rtlCol="0">
              <a:spAutoFit/>
            </a:bodyPr>
            <a:lstStyle/>
            <a:p>
              <a:r>
                <a:rPr lang="es-MX" dirty="0"/>
                <a:t>Mat 300 </a:t>
              </a:r>
              <a:r>
                <a:rPr lang="es-MX" dirty="0" err="1"/>
                <a:t>grs</a:t>
              </a:r>
              <a:r>
                <a:rPr lang="es-MX" dirty="0"/>
                <a:t>.</a:t>
              </a:r>
              <a:endParaRPr lang="es-AR" dirty="0"/>
            </a:p>
          </p:txBody>
        </p:sp>
        <p:sp>
          <p:nvSpPr>
            <p:cNvPr id="8" name="CuadroTexto 7">
              <a:extLst>
                <a:ext uri="{FF2B5EF4-FFF2-40B4-BE49-F238E27FC236}">
                  <a16:creationId xmlns:a16="http://schemas.microsoft.com/office/drawing/2014/main" id="{6E372E94-8CAC-44A9-8BC2-9D5ED16C3842}"/>
                </a:ext>
              </a:extLst>
            </p:cNvPr>
            <p:cNvSpPr txBox="1"/>
            <p:nvPr/>
          </p:nvSpPr>
          <p:spPr>
            <a:xfrm>
              <a:off x="4583723" y="2605985"/>
              <a:ext cx="1477311" cy="369332"/>
            </a:xfrm>
            <a:prstGeom prst="rect">
              <a:avLst/>
            </a:prstGeom>
            <a:noFill/>
          </p:spPr>
          <p:txBody>
            <a:bodyPr wrap="square" rtlCol="0">
              <a:spAutoFit/>
            </a:bodyPr>
            <a:lstStyle/>
            <a:p>
              <a:r>
                <a:rPr lang="es-MX" dirty="0"/>
                <a:t>Velo </a:t>
              </a:r>
              <a:r>
                <a:rPr lang="es-MX" dirty="0" err="1"/>
                <a:t>Sup</a:t>
              </a:r>
              <a:r>
                <a:rPr lang="es-MX" dirty="0"/>
                <a:t>.</a:t>
              </a:r>
              <a:endParaRPr lang="es-AR" dirty="0"/>
            </a:p>
          </p:txBody>
        </p:sp>
        <p:sp>
          <p:nvSpPr>
            <p:cNvPr id="9" name="CuadroTexto 8">
              <a:extLst>
                <a:ext uri="{FF2B5EF4-FFF2-40B4-BE49-F238E27FC236}">
                  <a16:creationId xmlns:a16="http://schemas.microsoft.com/office/drawing/2014/main" id="{FCD85FBF-7230-41BA-BC88-373E83FB9EA0}"/>
                </a:ext>
              </a:extLst>
            </p:cNvPr>
            <p:cNvSpPr txBox="1"/>
            <p:nvPr/>
          </p:nvSpPr>
          <p:spPr>
            <a:xfrm>
              <a:off x="7946820" y="2605985"/>
              <a:ext cx="1740519" cy="369332"/>
            </a:xfrm>
            <a:prstGeom prst="rect">
              <a:avLst/>
            </a:prstGeom>
            <a:noFill/>
          </p:spPr>
          <p:txBody>
            <a:bodyPr wrap="square" rtlCol="0">
              <a:spAutoFit/>
            </a:bodyPr>
            <a:lstStyle/>
            <a:p>
              <a:r>
                <a:rPr lang="es-MX" dirty="0" err="1"/>
                <a:t>Roving</a:t>
              </a:r>
              <a:r>
                <a:rPr lang="es-MX" dirty="0"/>
                <a:t> 600grs..</a:t>
              </a:r>
              <a:endParaRPr lang="es-AR" dirty="0"/>
            </a:p>
          </p:txBody>
        </p:sp>
      </p:grpSp>
      <p:sp>
        <p:nvSpPr>
          <p:cNvPr id="6" name="CuadroTexto 5">
            <a:extLst>
              <a:ext uri="{FF2B5EF4-FFF2-40B4-BE49-F238E27FC236}">
                <a16:creationId xmlns:a16="http://schemas.microsoft.com/office/drawing/2014/main" id="{D75BB55C-E03D-4DB0-949E-E4BA19C5859B}"/>
              </a:ext>
            </a:extLst>
          </p:cNvPr>
          <p:cNvSpPr txBox="1"/>
          <p:nvPr/>
        </p:nvSpPr>
        <p:spPr>
          <a:xfrm>
            <a:off x="3489908" y="616443"/>
            <a:ext cx="5287618" cy="646331"/>
          </a:xfrm>
          <a:prstGeom prst="rect">
            <a:avLst/>
          </a:prstGeom>
          <a:noFill/>
        </p:spPr>
        <p:txBody>
          <a:bodyPr wrap="square" rtlCol="0">
            <a:spAutoFit/>
          </a:bodyPr>
          <a:lstStyle/>
          <a:p>
            <a:r>
              <a:rPr lang="es-MX" sz="3600" dirty="0">
                <a:solidFill>
                  <a:schemeClr val="bg1"/>
                </a:solidFill>
              </a:rPr>
              <a:t>Ejemplos de tipos de tejido </a:t>
            </a:r>
            <a:endParaRPr lang="es-AR" sz="3600" dirty="0">
              <a:solidFill>
                <a:schemeClr val="bg1"/>
              </a:solidFill>
            </a:endParaRPr>
          </a:p>
        </p:txBody>
      </p:sp>
      <p:pic>
        <p:nvPicPr>
          <p:cNvPr id="2056" name="Picture 8">
            <a:extLst>
              <a:ext uri="{FF2B5EF4-FFF2-40B4-BE49-F238E27FC236}">
                <a16:creationId xmlns:a16="http://schemas.microsoft.com/office/drawing/2014/main" id="{DB0FE14D-5526-4FAF-9466-9EC040D1239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87193" y="4462892"/>
            <a:ext cx="2879187" cy="2159391"/>
          </a:xfrm>
          <a:prstGeom prst="rect">
            <a:avLst/>
          </a:prstGeom>
          <a:noFill/>
          <a:extLst>
            <a:ext uri="{909E8E84-426E-40DD-AFC4-6F175D3DCCD1}">
              <a14:hiddenFill xmlns:a14="http://schemas.microsoft.com/office/drawing/2010/main">
                <a:solidFill>
                  <a:srgbClr val="FFFFFF"/>
                </a:solidFill>
              </a14:hiddenFill>
            </a:ext>
          </a:extLst>
        </p:spPr>
      </p:pic>
      <p:sp>
        <p:nvSpPr>
          <p:cNvPr id="14" name="CuadroTexto 13">
            <a:extLst>
              <a:ext uri="{FF2B5EF4-FFF2-40B4-BE49-F238E27FC236}">
                <a16:creationId xmlns:a16="http://schemas.microsoft.com/office/drawing/2014/main" id="{92922972-9196-4B43-8E7D-2735259F7D47}"/>
              </a:ext>
            </a:extLst>
          </p:cNvPr>
          <p:cNvSpPr txBox="1"/>
          <p:nvPr/>
        </p:nvSpPr>
        <p:spPr>
          <a:xfrm>
            <a:off x="1070315" y="3757678"/>
            <a:ext cx="3312941" cy="646331"/>
          </a:xfrm>
          <a:prstGeom prst="rect">
            <a:avLst/>
          </a:prstGeom>
          <a:noFill/>
        </p:spPr>
        <p:txBody>
          <a:bodyPr wrap="square" rtlCol="0">
            <a:spAutoFit/>
          </a:bodyPr>
          <a:lstStyle/>
          <a:p>
            <a:r>
              <a:rPr lang="es-MX" sz="3600" dirty="0">
                <a:solidFill>
                  <a:schemeClr val="bg1"/>
                </a:solidFill>
              </a:rPr>
              <a:t>Resina </a:t>
            </a:r>
            <a:r>
              <a:rPr lang="es-MX" sz="3600" dirty="0" err="1">
                <a:solidFill>
                  <a:schemeClr val="bg1"/>
                </a:solidFill>
              </a:rPr>
              <a:t>Isoftalica</a:t>
            </a:r>
            <a:endParaRPr lang="es-AR" sz="3600" dirty="0">
              <a:solidFill>
                <a:schemeClr val="bg1"/>
              </a:solidFill>
            </a:endParaRPr>
          </a:p>
        </p:txBody>
      </p:sp>
      <p:pic>
        <p:nvPicPr>
          <p:cNvPr id="2058" name="Picture 10" descr="Estireno monómero - Tiendadeproductosquimicos">
            <a:extLst>
              <a:ext uri="{FF2B5EF4-FFF2-40B4-BE49-F238E27FC236}">
                <a16:creationId xmlns:a16="http://schemas.microsoft.com/office/drawing/2014/main" id="{6AB707DA-DAC3-425D-A5F3-07AB1645FD1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05739" y="4485466"/>
            <a:ext cx="1627978" cy="2159390"/>
          </a:xfrm>
          <a:prstGeom prst="rect">
            <a:avLst/>
          </a:prstGeom>
          <a:noFill/>
          <a:extLst>
            <a:ext uri="{909E8E84-426E-40DD-AFC4-6F175D3DCCD1}">
              <a14:hiddenFill xmlns:a14="http://schemas.microsoft.com/office/drawing/2010/main">
                <a:solidFill>
                  <a:srgbClr val="FFFFFF"/>
                </a:solidFill>
              </a14:hiddenFill>
            </a:ext>
          </a:extLst>
        </p:spPr>
      </p:pic>
      <p:sp>
        <p:nvSpPr>
          <p:cNvPr id="16" name="CuadroTexto 15">
            <a:extLst>
              <a:ext uri="{FF2B5EF4-FFF2-40B4-BE49-F238E27FC236}">
                <a16:creationId xmlns:a16="http://schemas.microsoft.com/office/drawing/2014/main" id="{965BE2B2-FA75-4A57-A698-9E59683F7DD6}"/>
              </a:ext>
            </a:extLst>
          </p:cNvPr>
          <p:cNvSpPr txBox="1"/>
          <p:nvPr/>
        </p:nvSpPr>
        <p:spPr>
          <a:xfrm>
            <a:off x="4505740" y="3928042"/>
            <a:ext cx="1961322" cy="369332"/>
          </a:xfrm>
          <a:prstGeom prst="rect">
            <a:avLst/>
          </a:prstGeom>
          <a:noFill/>
        </p:spPr>
        <p:txBody>
          <a:bodyPr wrap="square" rtlCol="0">
            <a:spAutoFit/>
          </a:bodyPr>
          <a:lstStyle/>
          <a:p>
            <a:r>
              <a:rPr lang="es-MX" dirty="0">
                <a:solidFill>
                  <a:schemeClr val="bg1"/>
                </a:solidFill>
              </a:rPr>
              <a:t>Estireno </a:t>
            </a:r>
            <a:r>
              <a:rPr lang="es-MX" dirty="0" err="1">
                <a:solidFill>
                  <a:schemeClr val="bg1"/>
                </a:solidFill>
              </a:rPr>
              <a:t>Monomero</a:t>
            </a:r>
            <a:r>
              <a:rPr lang="es-MX" dirty="0">
                <a:solidFill>
                  <a:schemeClr val="bg1"/>
                </a:solidFill>
              </a:rPr>
              <a:t> </a:t>
            </a:r>
            <a:endParaRPr lang="es-AR" dirty="0">
              <a:solidFill>
                <a:schemeClr val="bg1"/>
              </a:solidFill>
            </a:endParaRPr>
          </a:p>
        </p:txBody>
      </p:sp>
      <p:pic>
        <p:nvPicPr>
          <p:cNvPr id="2060" name="Picture 12" descr="Catalizador Peróxido Mek K-1 comprar en Santiago">
            <a:extLst>
              <a:ext uri="{FF2B5EF4-FFF2-40B4-BE49-F238E27FC236}">
                <a16:creationId xmlns:a16="http://schemas.microsoft.com/office/drawing/2014/main" id="{51BA3471-A467-4A1D-9B84-9648B85B2B7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46637" y="4485466"/>
            <a:ext cx="2143125" cy="2143125"/>
          </a:xfrm>
          <a:prstGeom prst="rect">
            <a:avLst/>
          </a:prstGeom>
          <a:noFill/>
          <a:extLst>
            <a:ext uri="{909E8E84-426E-40DD-AFC4-6F175D3DCCD1}">
              <a14:hiddenFill xmlns:a14="http://schemas.microsoft.com/office/drawing/2010/main">
                <a:solidFill>
                  <a:srgbClr val="FFFFFF"/>
                </a:solidFill>
              </a14:hiddenFill>
            </a:ext>
          </a:extLst>
        </p:spPr>
      </p:pic>
      <p:sp>
        <p:nvSpPr>
          <p:cNvPr id="18" name="CuadroTexto 17">
            <a:extLst>
              <a:ext uri="{FF2B5EF4-FFF2-40B4-BE49-F238E27FC236}">
                <a16:creationId xmlns:a16="http://schemas.microsoft.com/office/drawing/2014/main" id="{E6585BC5-7B50-4552-8AFC-F042F60DFC64}"/>
              </a:ext>
            </a:extLst>
          </p:cNvPr>
          <p:cNvSpPr txBox="1"/>
          <p:nvPr/>
        </p:nvSpPr>
        <p:spPr>
          <a:xfrm>
            <a:off x="6700049" y="3697209"/>
            <a:ext cx="2390941" cy="830997"/>
          </a:xfrm>
          <a:prstGeom prst="rect">
            <a:avLst/>
          </a:prstGeom>
          <a:noFill/>
        </p:spPr>
        <p:txBody>
          <a:bodyPr wrap="square" rtlCol="0">
            <a:spAutoFit/>
          </a:bodyPr>
          <a:lstStyle/>
          <a:p>
            <a:r>
              <a:rPr lang="es-MX" sz="2400" dirty="0">
                <a:solidFill>
                  <a:schemeClr val="bg1"/>
                </a:solidFill>
              </a:rPr>
              <a:t>Catalizador </a:t>
            </a:r>
            <a:r>
              <a:rPr lang="es-MX" sz="2400" dirty="0" err="1">
                <a:solidFill>
                  <a:schemeClr val="bg1"/>
                </a:solidFill>
              </a:rPr>
              <a:t>Mek</a:t>
            </a:r>
            <a:endParaRPr lang="es-MX" sz="2400" dirty="0">
              <a:solidFill>
                <a:schemeClr val="bg1"/>
              </a:solidFill>
            </a:endParaRPr>
          </a:p>
          <a:p>
            <a:r>
              <a:rPr lang="es-MX" sz="2400" dirty="0" err="1">
                <a:solidFill>
                  <a:schemeClr val="bg1"/>
                </a:solidFill>
              </a:rPr>
              <a:t>Peroxido</a:t>
            </a:r>
            <a:r>
              <a:rPr lang="es-MX" sz="2400" dirty="0">
                <a:solidFill>
                  <a:schemeClr val="bg1"/>
                </a:solidFill>
              </a:rPr>
              <a:t> </a:t>
            </a:r>
            <a:endParaRPr lang="es-AR" sz="2400" dirty="0">
              <a:solidFill>
                <a:schemeClr val="bg1"/>
              </a:solidFill>
            </a:endParaRPr>
          </a:p>
        </p:txBody>
      </p:sp>
      <p:pic>
        <p:nvPicPr>
          <p:cNvPr id="2062" name="Picture 14">
            <a:extLst>
              <a:ext uri="{FF2B5EF4-FFF2-40B4-BE49-F238E27FC236}">
                <a16:creationId xmlns:a16="http://schemas.microsoft.com/office/drawing/2014/main" id="{BC2CE7C6-77F5-405F-9FCB-87A266D4C53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323977" y="4485466"/>
            <a:ext cx="2035436" cy="20354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40677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FB0D56B-F48A-4E18-8479-12168C9CA9B5}"/>
              </a:ext>
            </a:extLst>
          </p:cNvPr>
          <p:cNvSpPr>
            <a:spLocks noGrp="1"/>
          </p:cNvSpPr>
          <p:nvPr>
            <p:ph type="title"/>
          </p:nvPr>
        </p:nvSpPr>
        <p:spPr>
          <a:xfrm>
            <a:off x="1147326" y="72356"/>
            <a:ext cx="4517265" cy="865725"/>
          </a:xfrm>
        </p:spPr>
        <p:txBody>
          <a:bodyPr/>
          <a:lstStyle/>
          <a:p>
            <a:r>
              <a:rPr lang="es-MX" dirty="0">
                <a:solidFill>
                  <a:schemeClr val="bg1"/>
                </a:solidFill>
              </a:rPr>
              <a:t>La construcción</a:t>
            </a:r>
            <a:r>
              <a:rPr lang="es-MX" dirty="0"/>
              <a:t>: </a:t>
            </a:r>
            <a:endParaRPr lang="es-AR" dirty="0"/>
          </a:p>
        </p:txBody>
      </p:sp>
      <p:sp>
        <p:nvSpPr>
          <p:cNvPr id="3" name="Marcador de contenido 2">
            <a:extLst>
              <a:ext uri="{FF2B5EF4-FFF2-40B4-BE49-F238E27FC236}">
                <a16:creationId xmlns:a16="http://schemas.microsoft.com/office/drawing/2014/main" id="{57FA1A71-7B0C-4A50-9A21-212C4B2AFFCA}"/>
              </a:ext>
            </a:extLst>
          </p:cNvPr>
          <p:cNvSpPr>
            <a:spLocks noGrp="1"/>
          </p:cNvSpPr>
          <p:nvPr>
            <p:ph idx="1"/>
          </p:nvPr>
        </p:nvSpPr>
        <p:spPr>
          <a:xfrm>
            <a:off x="1298954" y="1047867"/>
            <a:ext cx="3436950" cy="1770857"/>
          </a:xfrm>
        </p:spPr>
        <p:txBody>
          <a:bodyPr/>
          <a:lstStyle/>
          <a:p>
            <a:r>
              <a:rPr lang="es-MX" dirty="0">
                <a:solidFill>
                  <a:schemeClr val="bg1"/>
                </a:solidFill>
              </a:rPr>
              <a:t>Para construir un Laser : tenemos que tener un molde o Matriz </a:t>
            </a:r>
            <a:endParaRPr lang="es-AR" dirty="0">
              <a:solidFill>
                <a:schemeClr val="bg1"/>
              </a:solidFill>
            </a:endParaRPr>
          </a:p>
        </p:txBody>
      </p:sp>
      <p:pic>
        <p:nvPicPr>
          <p:cNvPr id="3074" name="Picture 2" descr="Optimist Matrices Para Fabricacion en Mercado Libre Argentina">
            <a:extLst>
              <a:ext uri="{FF2B5EF4-FFF2-40B4-BE49-F238E27FC236}">
                <a16:creationId xmlns:a16="http://schemas.microsoft.com/office/drawing/2014/main" id="{D00C4DD1-191D-4A21-B517-FF5FE7A654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15919" y="870824"/>
            <a:ext cx="3326276" cy="1862715"/>
          </a:xfrm>
          <a:prstGeom prst="rect">
            <a:avLst/>
          </a:prstGeom>
          <a:noFill/>
          <a:extLst>
            <a:ext uri="{909E8E84-426E-40DD-AFC4-6F175D3DCCD1}">
              <a14:hiddenFill xmlns:a14="http://schemas.microsoft.com/office/drawing/2010/main">
                <a:solidFill>
                  <a:srgbClr val="FFFFFF"/>
                </a:solidFill>
              </a14:hiddenFill>
            </a:ext>
          </a:extLst>
        </p:spPr>
      </p:pic>
      <p:sp>
        <p:nvSpPr>
          <p:cNvPr id="5" name="Marcador de contenido 2">
            <a:extLst>
              <a:ext uri="{FF2B5EF4-FFF2-40B4-BE49-F238E27FC236}">
                <a16:creationId xmlns:a16="http://schemas.microsoft.com/office/drawing/2014/main" id="{05956764-4406-4DA4-B8AC-9715BB017770}"/>
              </a:ext>
            </a:extLst>
          </p:cNvPr>
          <p:cNvSpPr txBox="1">
            <a:spLocks/>
          </p:cNvSpPr>
          <p:nvPr/>
        </p:nvSpPr>
        <p:spPr>
          <a:xfrm>
            <a:off x="8269038" y="1047866"/>
            <a:ext cx="3436950" cy="1770857"/>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r>
              <a:rPr lang="es-MX" dirty="0">
                <a:solidFill>
                  <a:schemeClr val="bg1"/>
                </a:solidFill>
              </a:rPr>
              <a:t>Hay diferentes tipos de laminación según lo que nos recomiende el diseñador </a:t>
            </a:r>
            <a:endParaRPr lang="es-AR" dirty="0">
              <a:solidFill>
                <a:schemeClr val="bg1"/>
              </a:solidFill>
            </a:endParaRPr>
          </a:p>
        </p:txBody>
      </p:sp>
      <p:sp>
        <p:nvSpPr>
          <p:cNvPr id="6" name="Marcador de contenido 2">
            <a:extLst>
              <a:ext uri="{FF2B5EF4-FFF2-40B4-BE49-F238E27FC236}">
                <a16:creationId xmlns:a16="http://schemas.microsoft.com/office/drawing/2014/main" id="{C3FE0C11-3246-43A5-B136-ABC115C65833}"/>
              </a:ext>
            </a:extLst>
          </p:cNvPr>
          <p:cNvSpPr txBox="1">
            <a:spLocks/>
          </p:cNvSpPr>
          <p:nvPr/>
        </p:nvSpPr>
        <p:spPr>
          <a:xfrm>
            <a:off x="719482" y="3099144"/>
            <a:ext cx="3852517" cy="3140338"/>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r>
              <a:rPr lang="es-MX" dirty="0">
                <a:solidFill>
                  <a:schemeClr val="bg1"/>
                </a:solidFill>
              </a:rPr>
              <a:t>Hay diferentes formas de Laminar por :</a:t>
            </a:r>
          </a:p>
          <a:p>
            <a:r>
              <a:rPr lang="es-MX" dirty="0">
                <a:solidFill>
                  <a:schemeClr val="bg1"/>
                </a:solidFill>
              </a:rPr>
              <a:t>Hand </a:t>
            </a:r>
            <a:r>
              <a:rPr lang="es-MX" dirty="0" err="1">
                <a:solidFill>
                  <a:schemeClr val="bg1"/>
                </a:solidFill>
              </a:rPr>
              <a:t>lamination</a:t>
            </a:r>
            <a:r>
              <a:rPr lang="es-MX" dirty="0">
                <a:solidFill>
                  <a:schemeClr val="bg1"/>
                </a:solidFill>
              </a:rPr>
              <a:t> </a:t>
            </a:r>
          </a:p>
          <a:p>
            <a:r>
              <a:rPr lang="es-MX" dirty="0" err="1">
                <a:solidFill>
                  <a:schemeClr val="bg1"/>
                </a:solidFill>
              </a:rPr>
              <a:t>Vacio</a:t>
            </a:r>
            <a:r>
              <a:rPr lang="es-MX" dirty="0">
                <a:solidFill>
                  <a:schemeClr val="bg1"/>
                </a:solidFill>
              </a:rPr>
              <a:t> </a:t>
            </a:r>
          </a:p>
          <a:p>
            <a:r>
              <a:rPr lang="es-MX" dirty="0" err="1">
                <a:solidFill>
                  <a:schemeClr val="bg1"/>
                </a:solidFill>
              </a:rPr>
              <a:t>Infusion</a:t>
            </a:r>
            <a:r>
              <a:rPr lang="es-MX" dirty="0">
                <a:solidFill>
                  <a:schemeClr val="bg1"/>
                </a:solidFill>
              </a:rPr>
              <a:t> </a:t>
            </a:r>
          </a:p>
          <a:p>
            <a:endParaRPr lang="es-AR" dirty="0"/>
          </a:p>
        </p:txBody>
      </p:sp>
      <p:pic>
        <p:nvPicPr>
          <p:cNvPr id="3076" name="Picture 4" descr="HAND LAMINATION – Composite Plus +">
            <a:extLst>
              <a:ext uri="{FF2B5EF4-FFF2-40B4-BE49-F238E27FC236}">
                <a16:creationId xmlns:a16="http://schemas.microsoft.com/office/drawing/2014/main" id="{DEE82AF5-BFB5-48CB-94DA-935E62E865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5919" y="3099144"/>
            <a:ext cx="4876800" cy="1285875"/>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ASTILLEROS NICOLAU - LAMINADO AL VACÍO POR INFUSIÓN - YouTube">
            <a:extLst>
              <a:ext uri="{FF2B5EF4-FFF2-40B4-BE49-F238E27FC236}">
                <a16:creationId xmlns:a16="http://schemas.microsoft.com/office/drawing/2014/main" id="{5ABBE3BE-E544-43A9-8D5C-4FE4CB73CCF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15919" y="4793003"/>
            <a:ext cx="2466975" cy="184785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Rodman implementa la laminación por infusión | SKIPPERMAR">
            <a:extLst>
              <a:ext uri="{FF2B5EF4-FFF2-40B4-BE49-F238E27FC236}">
                <a16:creationId xmlns:a16="http://schemas.microsoft.com/office/drawing/2014/main" id="{5864949D-22EC-435A-9998-EF5955A22BE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25747" y="4665440"/>
            <a:ext cx="1588923" cy="20383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00306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E25E0B8-7B02-4E06-8F00-27ABD4CF2205}"/>
              </a:ext>
            </a:extLst>
          </p:cNvPr>
          <p:cNvSpPr>
            <a:spLocks noGrp="1"/>
          </p:cNvSpPr>
          <p:nvPr>
            <p:ph type="title"/>
          </p:nvPr>
        </p:nvSpPr>
        <p:spPr/>
        <p:txBody>
          <a:bodyPr/>
          <a:lstStyle/>
          <a:p>
            <a:r>
              <a:rPr lang="es-MX" dirty="0">
                <a:solidFill>
                  <a:schemeClr val="bg1"/>
                </a:solidFill>
              </a:rPr>
              <a:t>Mantenimiento para el Casco :</a:t>
            </a:r>
            <a:endParaRPr lang="es-AR" dirty="0">
              <a:solidFill>
                <a:schemeClr val="bg1"/>
              </a:solidFill>
            </a:endParaRPr>
          </a:p>
        </p:txBody>
      </p:sp>
      <p:sp>
        <p:nvSpPr>
          <p:cNvPr id="3" name="Marcador de contenido 2">
            <a:extLst>
              <a:ext uri="{FF2B5EF4-FFF2-40B4-BE49-F238E27FC236}">
                <a16:creationId xmlns:a16="http://schemas.microsoft.com/office/drawing/2014/main" id="{8EE65E7B-8926-45C7-8C26-286C7C47E581}"/>
              </a:ext>
            </a:extLst>
          </p:cNvPr>
          <p:cNvSpPr>
            <a:spLocks noGrp="1"/>
          </p:cNvSpPr>
          <p:nvPr>
            <p:ph idx="1"/>
          </p:nvPr>
        </p:nvSpPr>
        <p:spPr>
          <a:xfrm>
            <a:off x="1141412" y="1842052"/>
            <a:ext cx="9905999" cy="4492487"/>
          </a:xfrm>
        </p:spPr>
        <p:txBody>
          <a:bodyPr>
            <a:normAutofit/>
          </a:bodyPr>
          <a:lstStyle/>
          <a:p>
            <a:r>
              <a:rPr lang="es-MX" dirty="0">
                <a:solidFill>
                  <a:schemeClr val="bg1"/>
                </a:solidFill>
              </a:rPr>
              <a:t>Como dijimos anterior mente estos compuestos solidos pueden sufrir alteraciones por el cuidado :</a:t>
            </a:r>
          </a:p>
          <a:p>
            <a:r>
              <a:rPr lang="es-MX" dirty="0">
                <a:solidFill>
                  <a:schemeClr val="bg1"/>
                </a:solidFill>
              </a:rPr>
              <a:t>Por dejarlo abandonado a la intemperie </a:t>
            </a:r>
          </a:p>
          <a:p>
            <a:r>
              <a:rPr lang="es-MX" dirty="0">
                <a:solidFill>
                  <a:schemeClr val="bg1"/>
                </a:solidFill>
              </a:rPr>
              <a:t>Por dejarlo al Sol </a:t>
            </a:r>
          </a:p>
          <a:p>
            <a:r>
              <a:rPr lang="es-MX" dirty="0">
                <a:solidFill>
                  <a:schemeClr val="bg1"/>
                </a:solidFill>
              </a:rPr>
              <a:t>Por dejarlo en el agua mucho tiempo </a:t>
            </a:r>
          </a:p>
          <a:p>
            <a:r>
              <a:rPr lang="es-MX" dirty="0">
                <a:solidFill>
                  <a:schemeClr val="bg1"/>
                </a:solidFill>
              </a:rPr>
              <a:t>Por golpearlo </a:t>
            </a:r>
          </a:p>
          <a:p>
            <a:r>
              <a:rPr lang="es-MX" dirty="0">
                <a:solidFill>
                  <a:schemeClr val="bg1"/>
                </a:solidFill>
              </a:rPr>
              <a:t>Por sujetarlo mal </a:t>
            </a:r>
          </a:p>
          <a:p>
            <a:r>
              <a:rPr lang="es-AR" dirty="0">
                <a:solidFill>
                  <a:schemeClr val="bg1"/>
                </a:solidFill>
              </a:rPr>
              <a:t>O simplemente por  chocar contra otro Barco </a:t>
            </a:r>
          </a:p>
          <a:p>
            <a:endParaRPr lang="es-AR" dirty="0"/>
          </a:p>
        </p:txBody>
      </p:sp>
    </p:spTree>
    <p:extLst>
      <p:ext uri="{BB962C8B-B14F-4D97-AF65-F5344CB8AC3E}">
        <p14:creationId xmlns:p14="http://schemas.microsoft.com/office/powerpoint/2010/main" val="41587540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57920E-834A-4F4D-8C29-37F9ED6A5E44}"/>
              </a:ext>
            </a:extLst>
          </p:cNvPr>
          <p:cNvSpPr>
            <a:spLocks noGrp="1"/>
          </p:cNvSpPr>
          <p:nvPr>
            <p:ph type="title"/>
          </p:nvPr>
        </p:nvSpPr>
        <p:spPr>
          <a:xfrm>
            <a:off x="2850944" y="-22046"/>
            <a:ext cx="7247213" cy="1091012"/>
          </a:xfrm>
        </p:spPr>
        <p:txBody>
          <a:bodyPr/>
          <a:lstStyle/>
          <a:p>
            <a:r>
              <a:rPr lang="es-MX" dirty="0">
                <a:solidFill>
                  <a:schemeClr val="bg1"/>
                </a:solidFill>
              </a:rPr>
              <a:t>Q</a:t>
            </a:r>
            <a:r>
              <a:rPr lang="es-AR" dirty="0" err="1">
                <a:solidFill>
                  <a:schemeClr val="bg1"/>
                </a:solidFill>
              </a:rPr>
              <a:t>ue</a:t>
            </a:r>
            <a:r>
              <a:rPr lang="es-AR" dirty="0">
                <a:solidFill>
                  <a:schemeClr val="bg1"/>
                </a:solidFill>
              </a:rPr>
              <a:t> debo hacer en cada caso :</a:t>
            </a:r>
          </a:p>
        </p:txBody>
      </p:sp>
      <p:sp>
        <p:nvSpPr>
          <p:cNvPr id="4" name="Marcador de contenido 2">
            <a:extLst>
              <a:ext uri="{FF2B5EF4-FFF2-40B4-BE49-F238E27FC236}">
                <a16:creationId xmlns:a16="http://schemas.microsoft.com/office/drawing/2014/main" id="{35DD6B94-E02A-4B1C-8CC9-2EA4880E0745}"/>
              </a:ext>
            </a:extLst>
          </p:cNvPr>
          <p:cNvSpPr>
            <a:spLocks noGrp="1"/>
          </p:cNvSpPr>
          <p:nvPr>
            <p:ph idx="1"/>
          </p:nvPr>
        </p:nvSpPr>
        <p:spPr>
          <a:xfrm>
            <a:off x="967409" y="1068966"/>
            <a:ext cx="10080002" cy="5265574"/>
          </a:xfrm>
        </p:spPr>
        <p:txBody>
          <a:bodyPr>
            <a:normAutofit fontScale="62500" lnSpcReduction="20000"/>
          </a:bodyPr>
          <a:lstStyle/>
          <a:p>
            <a:pPr marL="0" indent="0">
              <a:buNone/>
            </a:pPr>
            <a:r>
              <a:rPr lang="es-MX" dirty="0">
                <a:solidFill>
                  <a:schemeClr val="bg1"/>
                </a:solidFill>
              </a:rPr>
              <a:t>Por dejarlo abandonado a la intemperie :  Esto es Bastante común cuando dejamos el barco en el Club o en un lugar abandonado. Tenemos que tratar de cuidar que no se Dañe. Para esto Cubrirlo o dejarlo en un lugar bajo techo seria lo Ideal.  De esta manera los cambios de temperatura no afectaran la composición química de los materiales. </a:t>
            </a:r>
          </a:p>
          <a:p>
            <a:pPr marL="0" indent="0">
              <a:buNone/>
            </a:pPr>
            <a:r>
              <a:rPr lang="es-MX" dirty="0">
                <a:solidFill>
                  <a:schemeClr val="bg1"/>
                </a:solidFill>
              </a:rPr>
              <a:t>Por ejemplo: La orza y el timón tienen un ensamblado con algún tipo de espuma (Poliuretano u </a:t>
            </a:r>
            <a:r>
              <a:rPr lang="es-MX" dirty="0" err="1">
                <a:solidFill>
                  <a:schemeClr val="bg1"/>
                </a:solidFill>
              </a:rPr>
              <a:t>Divinisel</a:t>
            </a:r>
            <a:r>
              <a:rPr lang="es-MX" dirty="0">
                <a:solidFill>
                  <a:schemeClr val="bg1"/>
                </a:solidFill>
              </a:rPr>
              <a:t>) que al estar </a:t>
            </a:r>
            <a:r>
              <a:rPr lang="es-MX" dirty="0" err="1">
                <a:solidFill>
                  <a:schemeClr val="bg1"/>
                </a:solidFill>
              </a:rPr>
              <a:t>espuesto</a:t>
            </a:r>
            <a:r>
              <a:rPr lang="es-MX" dirty="0">
                <a:solidFill>
                  <a:schemeClr val="bg1"/>
                </a:solidFill>
              </a:rPr>
              <a:t> del frio al calor pueden despegarse y generar una ampolla.</a:t>
            </a:r>
          </a:p>
          <a:p>
            <a:pPr marL="0" indent="0">
              <a:buNone/>
            </a:pPr>
            <a:r>
              <a:rPr lang="es-MX" dirty="0">
                <a:solidFill>
                  <a:schemeClr val="bg1"/>
                </a:solidFill>
              </a:rPr>
              <a:t>Tampoco es recomendable guardarlo en la funda de orza o timón húmedos porque genera el mismo efecto.</a:t>
            </a:r>
          </a:p>
          <a:p>
            <a:r>
              <a:rPr lang="es-MX" dirty="0">
                <a:solidFill>
                  <a:schemeClr val="bg1"/>
                </a:solidFill>
              </a:rPr>
              <a:t>Por dejarlo en el agua mucho tiempo. Estos  barcos que NO tienen tratamientos para estar permanentemente en el agua por la pintura (</a:t>
            </a:r>
            <a:r>
              <a:rPr lang="es-MX" dirty="0" err="1">
                <a:solidFill>
                  <a:schemeClr val="bg1"/>
                </a:solidFill>
              </a:rPr>
              <a:t>Gelcat</a:t>
            </a:r>
            <a:r>
              <a:rPr lang="es-MX" dirty="0">
                <a:solidFill>
                  <a:schemeClr val="bg1"/>
                </a:solidFill>
              </a:rPr>
              <a:t>) con los que son construidos eso puede generar ampollas en el casco. </a:t>
            </a:r>
          </a:p>
          <a:p>
            <a:r>
              <a:rPr lang="es-MX" dirty="0">
                <a:solidFill>
                  <a:schemeClr val="bg1"/>
                </a:solidFill>
              </a:rPr>
              <a:t>Así que lo ideal es una vez que termino de navegar limpiarlo con agua dulce y jabón neutro con un trapo limpio y dejarlo guardado en un lugar seco.</a:t>
            </a:r>
          </a:p>
          <a:p>
            <a:r>
              <a:rPr lang="es-MX" dirty="0">
                <a:solidFill>
                  <a:schemeClr val="bg1"/>
                </a:solidFill>
              </a:rPr>
              <a:t>Por golpearlo : cualquier golpe hace que la pintura (</a:t>
            </a:r>
            <a:r>
              <a:rPr lang="es-MX" dirty="0" err="1">
                <a:solidFill>
                  <a:schemeClr val="bg1"/>
                </a:solidFill>
              </a:rPr>
              <a:t>Gealcoat</a:t>
            </a:r>
            <a:r>
              <a:rPr lang="es-MX" dirty="0">
                <a:solidFill>
                  <a:schemeClr val="bg1"/>
                </a:solidFill>
              </a:rPr>
              <a:t>) se salga si el golpe es chico  y hasta podemos ver la fibra.</a:t>
            </a:r>
          </a:p>
          <a:p>
            <a:pPr marL="0" indent="0">
              <a:buNone/>
            </a:pPr>
            <a:r>
              <a:rPr lang="es-MX" dirty="0">
                <a:solidFill>
                  <a:schemeClr val="bg1"/>
                </a:solidFill>
              </a:rPr>
              <a:t>Es un mito que los barcos chupan agua en realidad lo que pasa es que la humedad del agua se va acumulando entre las </a:t>
            </a:r>
            <a:r>
              <a:rPr lang="es-MX" dirty="0" err="1">
                <a:solidFill>
                  <a:schemeClr val="bg1"/>
                </a:solidFill>
              </a:rPr>
              <a:t>fiblas</a:t>
            </a:r>
            <a:r>
              <a:rPr lang="es-MX" dirty="0">
                <a:solidFill>
                  <a:schemeClr val="bg1"/>
                </a:solidFill>
              </a:rPr>
              <a:t> .</a:t>
            </a:r>
          </a:p>
          <a:p>
            <a:pPr marL="0" indent="0">
              <a:buNone/>
            </a:pPr>
            <a:r>
              <a:rPr lang="es-MX" dirty="0">
                <a:solidFill>
                  <a:schemeClr val="bg1"/>
                </a:solidFill>
              </a:rPr>
              <a:t>Por eso es importante repararlo lo mas rápido posible . Para evitar que se generen ampollas o se vaya agrandando la rotura </a:t>
            </a:r>
          </a:p>
          <a:p>
            <a:r>
              <a:rPr lang="es-MX" dirty="0">
                <a:solidFill>
                  <a:schemeClr val="bg1"/>
                </a:solidFill>
              </a:rPr>
              <a:t>Por sujetarlo mal </a:t>
            </a:r>
          </a:p>
          <a:p>
            <a:r>
              <a:rPr lang="es-AR" dirty="0">
                <a:solidFill>
                  <a:schemeClr val="bg1"/>
                </a:solidFill>
              </a:rPr>
              <a:t>O simplemente por  chocar contra otro Barco  ( No buscar chocar en una partida, llegar a la rampa y evitar cacharlo etc.)</a:t>
            </a:r>
          </a:p>
          <a:p>
            <a:endParaRPr lang="es-AR" dirty="0"/>
          </a:p>
        </p:txBody>
      </p:sp>
    </p:spTree>
    <p:extLst>
      <p:ext uri="{BB962C8B-B14F-4D97-AF65-F5344CB8AC3E}">
        <p14:creationId xmlns:p14="http://schemas.microsoft.com/office/powerpoint/2010/main" val="284936538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o">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docProps/app.xml><?xml version="1.0" encoding="utf-8"?>
<Properties xmlns="http://schemas.openxmlformats.org/officeDocument/2006/extended-properties" xmlns:vt="http://schemas.openxmlformats.org/officeDocument/2006/docPropsVTypes">
  <Template>TM04033919[[fn=Circuito]]</Template>
  <TotalTime>190</TotalTime>
  <Words>1464</Words>
  <Application>Microsoft Office PowerPoint</Application>
  <PresentationFormat>Panorámica</PresentationFormat>
  <Paragraphs>91</Paragraphs>
  <Slides>12</Slides>
  <Notes>0</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12</vt:i4>
      </vt:variant>
    </vt:vector>
  </HeadingPairs>
  <TitlesOfParts>
    <vt:vector size="15" baseType="lpstr">
      <vt:lpstr>Arial</vt:lpstr>
      <vt:lpstr>Tw Cen MT</vt:lpstr>
      <vt:lpstr>Circuito</vt:lpstr>
      <vt:lpstr>Cuidado y Mantenimiento de nuestro Barco </vt:lpstr>
      <vt:lpstr>Saber como esta construido nuestro barco va a permitimos saber cuales son sus mejores cuidados para evitar desgastes o roturas </vt:lpstr>
      <vt:lpstr>Hablamos del laser en particular </vt:lpstr>
      <vt:lpstr>Vamos a hablar del casco:</vt:lpstr>
      <vt:lpstr>Que es el P.R.F.V?</vt:lpstr>
      <vt:lpstr>Presentación de PowerPoint</vt:lpstr>
      <vt:lpstr>La construcción: </vt:lpstr>
      <vt:lpstr>Mantenimiento para el Casco :</vt:lpstr>
      <vt:lpstr>Que debo hacer en cada caso :</vt:lpstr>
      <vt:lpstr>Los Mastiles del Laser </vt:lpstr>
      <vt:lpstr>La Vela del Laser </vt:lpstr>
      <vt:lpstr>Cuidados de la vela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Cuidado y Mantenimiento de nuestro Barco</dc:title>
  <dc:creator>Agustin Bellocchio</dc:creator>
  <cp:lastModifiedBy>marissa maurin gausset</cp:lastModifiedBy>
  <cp:revision>24</cp:revision>
  <dcterms:created xsi:type="dcterms:W3CDTF">2020-05-14T15:36:55Z</dcterms:created>
  <dcterms:modified xsi:type="dcterms:W3CDTF">2020-07-15T20:49:21Z</dcterms:modified>
</cp:coreProperties>
</file>